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5"/>
  </p:sldMasterIdLst>
  <p:notesMasterIdLst>
    <p:notesMasterId r:id="rId17"/>
  </p:notesMasterIdLst>
  <p:handoutMasterIdLst>
    <p:handoutMasterId r:id="rId18"/>
  </p:handoutMasterIdLst>
  <p:sldIdLst>
    <p:sldId id="307" r:id="rId6"/>
    <p:sldId id="370" r:id="rId7"/>
    <p:sldId id="369" r:id="rId8"/>
    <p:sldId id="371" r:id="rId9"/>
    <p:sldId id="372" r:id="rId10"/>
    <p:sldId id="373" r:id="rId11"/>
    <p:sldId id="374" r:id="rId12"/>
    <p:sldId id="375" r:id="rId13"/>
    <p:sldId id="365" r:id="rId14"/>
    <p:sldId id="366" r:id="rId15"/>
    <p:sldId id="367" r:id="rId16"/>
  </p:sldIdLst>
  <p:sldSz cx="9144000" cy="6858000" type="screen4x3"/>
  <p:notesSz cx="6797675" cy="9926638"/>
  <p:defaultTextStyle>
    <a:defPPr>
      <a:defRPr lang="en-AU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90E8"/>
    <a:srgbClr val="CF5E31"/>
    <a:srgbClr val="525D31"/>
    <a:srgbClr val="561B17"/>
    <a:srgbClr val="06B4F3"/>
    <a:srgbClr val="E45304"/>
    <a:srgbClr val="227E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286" autoAdjust="0"/>
  </p:normalViewPr>
  <p:slideViewPr>
    <p:cSldViewPr>
      <p:cViewPr>
        <p:scale>
          <a:sx n="90" d="100"/>
          <a:sy n="90" d="100"/>
        </p:scale>
        <p:origin x="-16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2F61D-FFE5-4AFD-9F1D-4BE7EFD7EA83}" type="datetimeFigureOut">
              <a:rPr lang="en-AU" smtClean="0"/>
              <a:t>9/07/2015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3F95B-E5C9-48B8-A3D5-A3927B93E2E3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9241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C296819-8F5D-4F63-867C-B4746501F2F1}" type="datetimeFigureOut">
              <a:rPr lang="en-AU"/>
              <a:pPr>
                <a:defRPr/>
              </a:pPr>
              <a:t>9/07/2015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27BB3C4-CBD8-4011-B856-1D0BE410113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1063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64" y="4714654"/>
            <a:ext cx="5438748" cy="4466756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AU" dirty="0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25DE0C-D050-41B1-B869-CD2E27B40937}" type="slidenum">
              <a:rPr lang="en-AU" smtClean="0">
                <a:solidFill>
                  <a:prstClr val="black"/>
                </a:solidFill>
              </a:rPr>
              <a:pPr/>
              <a:t>1</a:t>
            </a:fld>
            <a:endParaRPr lang="en-AU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Enforcement measures include: </a:t>
            </a:r>
            <a:r>
              <a:rPr lang="en-AU" sz="1200" b="0" dirty="0" smtClean="0">
                <a:solidFill>
                  <a:srgbClr val="FF0000"/>
                </a:solidFill>
                <a:effectLst/>
              </a:rPr>
              <a:t>improvement notices, prohibition notices, non-disturbance notices, injunctio</a:t>
            </a:r>
            <a:r>
              <a:rPr lang="en-AU" sz="1200" b="0" dirty="0" smtClean="0">
                <a:effectLst/>
              </a:rPr>
              <a:t>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b="0" dirty="0" smtClean="0">
                <a:effectLst/>
              </a:rPr>
              <a:t>Legal proceedings includes:</a:t>
            </a:r>
            <a:r>
              <a:rPr lang="en-AU" sz="1200" b="0" baseline="0" dirty="0" smtClean="0">
                <a:effectLst/>
              </a:rPr>
              <a:t> prosecutions and sentencing provisions</a:t>
            </a:r>
          </a:p>
          <a:p>
            <a:pPr marL="171450" lvl="0" indent="-171450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52095" algn="l"/>
                <a:tab pos="4071620" algn="l"/>
              </a:tabLst>
            </a:pPr>
            <a:r>
              <a:rPr lang="en-AU" sz="1200" b="0" baseline="0" dirty="0" smtClean="0">
                <a:effectLst/>
              </a:rPr>
              <a:t>General provisions include </a:t>
            </a:r>
            <a:r>
              <a:rPr lang="en-AU" sz="1200" b="0" dirty="0" smtClean="0">
                <a:solidFill>
                  <a:srgbClr val="FF0000"/>
                </a:solidFill>
                <a:effectLst/>
              </a:rPr>
              <a:t>offence to give false or misleading information, immunity from liability, confidentiality of information, sharing of information with corresponding regulator, codes of practice, regulation-making powers, boards of inquiry, statutory committees, review of the Act</a:t>
            </a:r>
            <a:r>
              <a:rPr lang="en-AU" sz="1200" b="0" dirty="0" smtClean="0">
                <a:effectLst/>
              </a:rPr>
              <a:t>. </a:t>
            </a:r>
          </a:p>
          <a:p>
            <a:pPr marL="171450" lvl="0" indent="-171450" algn="just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52095" algn="l"/>
                <a:tab pos="4071620" algn="l"/>
              </a:tabLst>
            </a:pPr>
            <a:r>
              <a:rPr lang="en-AU" sz="1200" b="0" dirty="0" smtClean="0">
                <a:solidFill>
                  <a:srgbClr val="FF0000"/>
                </a:solidFill>
                <a:effectLst/>
              </a:rPr>
              <a:t>Schedules (some common provisions, some sector-specific) – regulation making powers, etc</a:t>
            </a:r>
            <a:r>
              <a:rPr lang="en-AU" sz="1200" b="0" dirty="0" smtClean="0">
                <a:effectLst/>
              </a:rPr>
              <a:t>.</a:t>
            </a:r>
            <a:endParaRPr lang="en-AU" sz="1200" b="0" dirty="0" smtClean="0">
              <a:effectLst/>
              <a:latin typeface="Times New Roman"/>
              <a:ea typeface="Times New Roman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200" b="0" dirty="0" smtClean="0">
              <a:effectLst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0D3BD-106C-47BA-9BDB-0CDBDD953109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9826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0D3BD-106C-47BA-9BDB-0CDBDD953109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1048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BB3C4-CBD8-4011-B856-1D0BE4101130}" type="slidenum">
              <a:rPr lang="en-AU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044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FF0000"/>
                </a:solidFill>
              </a:rPr>
              <a:t>Regulatory structure must also be efficient and equitable.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 smtClean="0"/>
              <a:t>We recognise that there are sector-specific risks and approaches to risk management.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We also need consistency with the Commonwealth and other jurisdictions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Consultation includes Regulatory Impact Statements on the Bill and the regulations, and discussion through the Ministerial Advisory Panel.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BB3C4-CBD8-4011-B856-1D0BE4101130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9044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FF0000"/>
                </a:solidFill>
              </a:rPr>
              <a:t>Regulatory structure must also be efficient and equitable.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 smtClean="0"/>
              <a:t>We recognise that there are sector-specific risks and approaches to risk management.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We also need consistency with the Commonwealth and other jurisdictions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Consultation includes Regulatory Impact Statements on the Bill and the regulations, and discussion through the Ministerial Advisory Panel.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BB3C4-CBD8-4011-B856-1D0BE4101130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9044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FF0000"/>
                </a:solidFill>
              </a:rPr>
              <a:t>Regulatory structure must also be efficient and equitable.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 smtClean="0"/>
              <a:t>We recognise that there are sector-specific risks and approaches to risk management.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We also need consistency with the Commonwealth and other jurisdictions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Consultation includes Regulatory Impact Statements on the Bill and the regulations, and discussion through the Ministerial Advisory Panel.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BB3C4-CBD8-4011-B856-1D0BE4101130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9044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FF0000"/>
                </a:solidFill>
              </a:rPr>
              <a:t>Regulatory structure must also be efficient and equitable.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 smtClean="0"/>
              <a:t>We recognise that there are sector-specific risks and approaches to risk management.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We also need consistency with the Commonwealth and other jurisdictions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Consultation includes Regulatory Impact Statements on the Bill and the regulations, and discussion through the Ministerial Advisory Panel.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BB3C4-CBD8-4011-B856-1D0BE4101130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9044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FF0000"/>
                </a:solidFill>
              </a:rPr>
              <a:t>Regulatory structure must also be efficient and equitable.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 smtClean="0"/>
              <a:t>We recognise that there are sector-specific risks and approaches to risk management.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We also need consistency with the Commonwealth and other jurisdictions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Consultation includes Regulatory Impact Statements on the Bill and the regulations, and discussion through the Ministerial Advisory Panel.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BB3C4-CBD8-4011-B856-1D0BE4101130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9044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FF0000"/>
                </a:solidFill>
              </a:rPr>
              <a:t>Regulatory structure must also be efficient and equitable.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 smtClean="0"/>
              <a:t>We recognise that there are sector-specific risks and approaches to risk management.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We also need consistency with the Commonwealth and other jurisdictions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dirty="0" smtClean="0"/>
              <a:t>Consultation includes Regulatory Impact Statements on the Bill and the regulations, and discussion through the Ministerial Advisory Panel.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BB3C4-CBD8-4011-B856-1D0BE4101130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9044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800" baseline="0" dirty="0" smtClean="0"/>
              <a:t>The legislation will be called “Work Health and Safety (Resources) Bill”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800" baseline="0" dirty="0" smtClean="0"/>
              <a:t>New look, new approach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800" dirty="0" smtClean="0"/>
              <a:t>Intention is to use common terminology and approaches wherever possible, but NOT a ‘one size fits all’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800" baseline="0" dirty="0" smtClean="0"/>
              <a:t>Move most of the detail into the regulations, Codes of Practice and guidelines.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800" baseline="0" dirty="0" err="1" smtClean="0"/>
              <a:t>WorkSafe</a:t>
            </a:r>
            <a:r>
              <a:rPr lang="en-AU" sz="1800" baseline="0" dirty="0" smtClean="0"/>
              <a:t> may have to put their legislation into Parliament separately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800" baseline="0" dirty="0" smtClean="0"/>
              <a:t>Application of the Act: </a:t>
            </a:r>
            <a:r>
              <a:rPr lang="en-AU" sz="1800" b="0" dirty="0" smtClean="0">
                <a:solidFill>
                  <a:srgbClr val="FF0000"/>
                </a:solidFill>
                <a:effectLst/>
              </a:rPr>
              <a:t>scope of the Act and activities to which the Act applies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800" b="0" dirty="0" smtClean="0">
                <a:solidFill>
                  <a:srgbClr val="FF0000"/>
                </a:solidFill>
                <a:effectLst/>
              </a:rPr>
              <a:t>Health and safety duties includes: management of risks, risk control measures, duty of care, duties of persons conducting a business or undertaking (PCBU)/officers/workers, offences and penalties.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800" b="0" dirty="0" smtClean="0">
                <a:solidFill>
                  <a:srgbClr val="FF0000"/>
                </a:solidFill>
                <a:effectLst/>
              </a:rPr>
              <a:t>Authorisations includes: authorisation of workplaces/plant/substance/ work, prescribed qualifications or experience.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800" b="0" dirty="0" smtClean="0">
                <a:solidFill>
                  <a:srgbClr val="FF0000"/>
                </a:solidFill>
                <a:effectLst/>
              </a:rPr>
              <a:t>Consultation,</a:t>
            </a:r>
            <a:r>
              <a:rPr lang="en-AU" sz="1800" b="0" baseline="0" dirty="0" smtClean="0">
                <a:solidFill>
                  <a:srgbClr val="FF0000"/>
                </a:solidFill>
                <a:effectLst/>
              </a:rPr>
              <a:t> representation and participation </a:t>
            </a:r>
            <a:r>
              <a:rPr lang="en-AU" sz="1800" b="0" baseline="0" dirty="0" err="1" smtClean="0">
                <a:solidFill>
                  <a:srgbClr val="FF0000"/>
                </a:solidFill>
                <a:effectLst/>
              </a:rPr>
              <a:t>includes:</a:t>
            </a:r>
            <a:r>
              <a:rPr lang="en-AU" sz="1800" b="0" dirty="0" err="1" smtClean="0">
                <a:solidFill>
                  <a:srgbClr val="FF0000"/>
                </a:solidFill>
                <a:effectLst/>
              </a:rPr>
              <a:t>duty</a:t>
            </a:r>
            <a:r>
              <a:rPr lang="en-AU" sz="1800" b="0" dirty="0" smtClean="0">
                <a:solidFill>
                  <a:srgbClr val="FF0000"/>
                </a:solidFill>
                <a:effectLst/>
              </a:rPr>
              <a:t> to consult, health and safety representatives, work groups, health and safety committees, issue resolution, right to cease unsafe work, provisional improvement notices.</a:t>
            </a:r>
            <a:endParaRPr lang="en-AU" sz="1800" b="0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sz="1800" b="0" dirty="0" smtClean="0">
              <a:solidFill>
                <a:srgbClr val="FF0000"/>
              </a:solidFill>
              <a:effectLst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sz="1800" b="0" dirty="0" smtClean="0">
              <a:solidFill>
                <a:srgbClr val="FF0000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0D3BD-106C-47BA-9BDB-0CDBDD953109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8079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A378C18F-2F33-4C09-9092-589D77B7BCA6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468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343E2118-8E21-4572-9B94-6350F495160F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2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AF49251C-E049-462F-9975-6481817C177D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141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50825"/>
            <a:ext cx="6635824" cy="1116013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49263" y="1798638"/>
            <a:ext cx="8240712" cy="4138612"/>
          </a:xfrm>
        </p:spPr>
        <p:txBody>
          <a:bodyPr/>
          <a:lstStyle/>
          <a:p>
            <a:pPr lvl="0"/>
            <a:endParaRPr lang="en-AU" noProof="0" dirty="0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CB34EFFD-3D38-454F-BF4C-702427A67346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62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CB34EFFD-3D38-454F-BF4C-702427A67346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827584" y="980728"/>
            <a:ext cx="7704856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/>
            <a:endParaRPr lang="en-AU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87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395288" y="1052513"/>
            <a:ext cx="8424862" cy="2889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0" hangingPunct="0">
              <a:defRPr/>
            </a:pPr>
            <a:endParaRPr lang="en-AU" sz="24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24625"/>
            <a:ext cx="1905000" cy="3333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9D30122D-1597-4234-B249-780DB57BB217}" type="slidenum">
              <a:rPr lang="en-US" sz="2400">
                <a:solidFill>
                  <a:prstClr val="black"/>
                </a:solidFill>
                <a:latin typeface="Arial" pitchFamily="34" charset="0"/>
              </a:rPr>
              <a:pPr algn="l">
                <a:defRPr/>
              </a:pPr>
              <a:t>‹#›</a:t>
            </a:fld>
            <a:endParaRPr lang="en-US" sz="24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00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C3D4BE84-473B-4649-BF55-55B71773ABBE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54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4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15A8C5FD-3791-4BFE-BA8A-4F7C2299C0A7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37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7AA082B8-927F-4D77-823E-B6D39314CEB6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4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485437A2-5AA5-4663-B082-01DBF38B8F6B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18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lide Number Placeholder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F5A29288-ACD5-49C1-A61C-722E4DB82404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5F12B521-2EAE-4104-BEAF-6627FD98FBCC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1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B67CC63D-BC0C-46EB-9391-8B7D2B32854A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02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5688" y="6500813"/>
            <a:ext cx="468312" cy="457200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algn="l" eaLnBrk="0" hangingPunct="0">
              <a:defRPr/>
            </a:pPr>
            <a:fld id="{EE77378D-D215-47A5-B3E5-D08A3F32457D}" type="slidenum">
              <a:rPr lang="en-US">
                <a:solidFill>
                  <a:prstClr val="white"/>
                </a:solidFill>
              </a:rPr>
              <a:pPr algn="l" eaLnBrk="0" hangingPunct="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61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Powerpoint design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" t="73334"/>
          <a:stretch>
            <a:fillRect/>
          </a:stretch>
        </p:blipFill>
        <p:spPr bwMode="auto">
          <a:xfrm>
            <a:off x="0" y="5029200"/>
            <a:ext cx="914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600200" y="6505575"/>
            <a:ext cx="7543800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2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-12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2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2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-12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2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2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2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24" charset="-128"/>
              </a:defRPr>
            </a:lvl9pPr>
          </a:lstStyle>
          <a:p>
            <a:pPr algn="r" eaLnBrk="0" hangingPunct="0">
              <a:defRPr/>
            </a:pPr>
            <a:r>
              <a:rPr lang="en-US" sz="1400" dirty="0" smtClean="0">
                <a:solidFill>
                  <a:prstClr val="white"/>
                </a:solidFill>
              </a:rPr>
              <a:t> www.dmp.wa.gov.au/ResourcesSafety                                     </a:t>
            </a:r>
            <a:fld id="{0F247044-FCE4-4C1D-B8E8-8325067F0556}" type="slidenum">
              <a:rPr lang="en-US" sz="1400" b="1" smtClean="0">
                <a:solidFill>
                  <a:prstClr val="white"/>
                </a:solidFill>
              </a:rPr>
              <a:pPr algn="r" eaLnBrk="0" hangingPunct="0">
                <a:defRPr/>
              </a:pPr>
              <a:t>‹#›</a:t>
            </a:fld>
            <a:endParaRPr lang="en-US" sz="1400" b="1" dirty="0" smtClean="0">
              <a:solidFill>
                <a:prstClr val="white"/>
              </a:solidFill>
            </a:endParaRP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838200" y="1219200"/>
            <a:ext cx="7620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l" eaLnBrk="0" hangingPunct="0"/>
            <a:endParaRPr lang="en-AU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3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pitchFamily="-12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pitchFamily="-12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pitchFamily="-12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ea typeface="ＭＳ Ｐゴシック" pitchFamily="-12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0" descr="Powerpoint design"/>
          <p:cNvPicPr>
            <a:picLocks noChangeAspect="1" noChangeArrowheads="1"/>
          </p:cNvPicPr>
          <p:nvPr/>
        </p:nvPicPr>
        <p:blipFill>
          <a:blip r:embed="rId3" cstate="print"/>
          <a:srcRect l="84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7"/>
          <p:cNvSpPr>
            <a:spLocks noGrp="1" noChangeArrowheads="1"/>
          </p:cNvSpPr>
          <p:nvPr/>
        </p:nvSpPr>
        <p:spPr bwMode="auto">
          <a:xfrm>
            <a:off x="251520" y="2094180"/>
            <a:ext cx="8134672" cy="263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eaLnBrk="0" hangingPunct="0"/>
            <a:r>
              <a:rPr lang="en-US" sz="4000" dirty="0" smtClean="0">
                <a:latin typeface="Arial" pitchFamily="34" charset="0"/>
              </a:rPr>
              <a:t>Safety Legislation Reform</a:t>
            </a:r>
          </a:p>
          <a:p>
            <a:pPr algn="l" eaLnBrk="0" hangingPunct="0"/>
            <a:r>
              <a:rPr lang="en-US" sz="4000" dirty="0" smtClean="0">
                <a:latin typeface="Arial" pitchFamily="34" charset="0"/>
              </a:rPr>
              <a:t>Information Session</a:t>
            </a:r>
          </a:p>
        </p:txBody>
      </p:sp>
      <p:pic>
        <p:nvPicPr>
          <p:cNvPr id="15364" name="Picture 8" descr="DMP_RS_logo_white_0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t="20726" b="37823"/>
          <a:stretch>
            <a:fillRect/>
          </a:stretch>
        </p:blipFill>
        <p:spPr bwMode="auto">
          <a:xfrm>
            <a:off x="76200" y="228600"/>
            <a:ext cx="35052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1600200" y="6537325"/>
            <a:ext cx="754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dirty="0">
                <a:solidFill>
                  <a:prstClr val="white"/>
                </a:solidFill>
                <a:latin typeface="Arial" pitchFamily="34" charset="0"/>
              </a:rPr>
              <a:t> www.dmp.wa.gov.au/ResourcesSafety</a:t>
            </a:r>
          </a:p>
        </p:txBody>
      </p:sp>
      <p:sp>
        <p:nvSpPr>
          <p:cNvPr id="6" name="Rectangle 7"/>
          <p:cNvSpPr>
            <a:spLocks noGrp="1" noChangeArrowheads="1"/>
          </p:cNvSpPr>
          <p:nvPr/>
        </p:nvSpPr>
        <p:spPr bwMode="auto">
          <a:xfrm>
            <a:off x="3491880" y="5301208"/>
            <a:ext cx="554461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eaLnBrk="0" hangingPunct="0"/>
            <a:r>
              <a:rPr lang="en-US" altLang="en-US" sz="2400" dirty="0" smtClean="0"/>
              <a:t>Presenter:	Simon Ridge</a:t>
            </a:r>
            <a:r>
              <a:rPr lang="en-US" sz="2400" dirty="0" smtClean="0">
                <a:latin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6170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72616"/>
            <a:ext cx="8208912" cy="824136"/>
          </a:xfrm>
        </p:spPr>
        <p:txBody>
          <a:bodyPr/>
          <a:lstStyle/>
          <a:p>
            <a:r>
              <a:rPr lang="en-AU" b="1" dirty="0"/>
              <a:t>Work Health and Safety (Resources) </a:t>
            </a:r>
            <a:r>
              <a:rPr lang="en-AU" b="1" dirty="0" smtClean="0"/>
              <a:t>Act</a:t>
            </a:r>
            <a:endParaRPr lang="en-AU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722000"/>
              </p:ext>
            </p:extLst>
          </p:nvPr>
        </p:nvGraphicFramePr>
        <p:xfrm>
          <a:off x="683569" y="1340768"/>
          <a:ext cx="7776863" cy="4320480"/>
        </p:xfrm>
        <a:graphic>
          <a:graphicData uri="http://schemas.openxmlformats.org/drawingml/2006/table">
            <a:tbl>
              <a:tblPr firstRow="1" bandRow="1"/>
              <a:tblGrid>
                <a:gridCol w="7776863"/>
              </a:tblGrid>
              <a:tr h="467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2400" b="1" kern="1200" dirty="0" smtClean="0">
                          <a:solidFill>
                            <a:schemeClr val="lt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Common</a:t>
                      </a:r>
                      <a:r>
                        <a:rPr lang="en-AU" sz="24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provisions cont.</a:t>
                      </a: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38525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4071620" algn="l"/>
                        </a:tabLst>
                      </a:pPr>
                      <a:endParaRPr lang="en-AU" sz="1000" b="0" dirty="0" smtClean="0">
                        <a:effectLst/>
                      </a:endParaRP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4071620" algn="l"/>
                        </a:tabLst>
                      </a:pPr>
                      <a:r>
                        <a:rPr lang="en-AU" sz="2000" b="0" dirty="0" smtClean="0">
                          <a:effectLst/>
                        </a:rPr>
                        <a:t>Discriminatory</a:t>
                      </a:r>
                      <a:r>
                        <a:rPr lang="en-AU" sz="2000" b="0" dirty="0">
                          <a:effectLst/>
                        </a:rPr>
                        <a:t>, coercive and misleading conduct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4071620" algn="l"/>
                        </a:tabLst>
                      </a:pPr>
                      <a:r>
                        <a:rPr lang="en-AU" sz="2000" b="0" dirty="0">
                          <a:effectLst/>
                        </a:rPr>
                        <a:t>Functions and powers of the regulator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4071620" algn="l"/>
                        </a:tabLst>
                      </a:pPr>
                      <a:r>
                        <a:rPr lang="en-AU" sz="2000" b="0" dirty="0">
                          <a:effectLst/>
                        </a:rPr>
                        <a:t>Securing compliance – appointments and powers of </a:t>
                      </a:r>
                      <a:r>
                        <a:rPr lang="en-AU" sz="2000" b="0" dirty="0" smtClean="0">
                          <a:effectLst/>
                        </a:rPr>
                        <a:t>inspectors</a:t>
                      </a:r>
                      <a:endParaRPr lang="en-AU" sz="2000" b="0" dirty="0">
                        <a:effectLst/>
                      </a:endParaRP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4071620" algn="l"/>
                        </a:tabLst>
                      </a:pPr>
                      <a:r>
                        <a:rPr lang="en-AU" sz="2000" b="0" dirty="0">
                          <a:effectLst/>
                        </a:rPr>
                        <a:t>Enforcement measures 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4071620" algn="l"/>
                        </a:tabLst>
                      </a:pPr>
                      <a:r>
                        <a:rPr lang="en-AU" sz="2000" b="0" dirty="0">
                          <a:effectLst/>
                        </a:rPr>
                        <a:t>Review of decisions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4071620" algn="l"/>
                        </a:tabLst>
                      </a:pPr>
                      <a:r>
                        <a:rPr lang="en-AU" sz="2000" b="0" dirty="0">
                          <a:effectLst/>
                        </a:rPr>
                        <a:t>Legal </a:t>
                      </a:r>
                      <a:r>
                        <a:rPr lang="en-AU" sz="2000" b="0" dirty="0" smtClean="0">
                          <a:effectLst/>
                        </a:rPr>
                        <a:t>proceedings</a:t>
                      </a:r>
                      <a:endParaRPr lang="en-AU" sz="2000" b="0" dirty="0">
                        <a:effectLst/>
                      </a:endParaRP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4071620" algn="l"/>
                        </a:tabLst>
                      </a:pPr>
                      <a:r>
                        <a:rPr lang="en-AU" sz="2000" b="0" dirty="0">
                          <a:effectLst/>
                        </a:rPr>
                        <a:t>General </a:t>
                      </a:r>
                      <a:r>
                        <a:rPr lang="en-AU" sz="2000" b="0" dirty="0" smtClean="0">
                          <a:effectLst/>
                        </a:rPr>
                        <a:t>-</a:t>
                      </a:r>
                      <a:r>
                        <a:rPr lang="en-AU" sz="2000" b="0" baseline="0" dirty="0" smtClean="0">
                          <a:effectLst/>
                        </a:rPr>
                        <a:t> s</a:t>
                      </a:r>
                      <a:r>
                        <a:rPr lang="en-AU" sz="2000" b="0" dirty="0" smtClean="0">
                          <a:effectLst/>
                        </a:rPr>
                        <a:t>ome common</a:t>
                      </a:r>
                      <a:r>
                        <a:rPr lang="en-AU" sz="2000" b="0" baseline="0" dirty="0" smtClean="0">
                          <a:effectLst/>
                        </a:rPr>
                        <a:t> provisions</a:t>
                      </a:r>
                      <a:r>
                        <a:rPr lang="en-AU" sz="2000" b="0" dirty="0" smtClean="0">
                          <a:effectLst/>
                        </a:rPr>
                        <a:t>, </a:t>
                      </a:r>
                      <a:r>
                        <a:rPr lang="en-AU" sz="2000" b="0" dirty="0">
                          <a:effectLst/>
                        </a:rPr>
                        <a:t>some </a:t>
                      </a:r>
                      <a:r>
                        <a:rPr lang="en-AU" sz="2000" b="0" dirty="0" smtClean="0">
                          <a:effectLst/>
                        </a:rPr>
                        <a:t>sector-specific 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4071620" algn="l"/>
                        </a:tabLst>
                      </a:pPr>
                      <a:r>
                        <a:rPr lang="en-AU" sz="2000" b="0" dirty="0" smtClean="0">
                          <a:effectLst/>
                          <a:latin typeface="+mn-lt"/>
                          <a:ea typeface="Times New Roman"/>
                        </a:rPr>
                        <a:t>Regulation making powers</a:t>
                      </a:r>
                      <a:endParaRPr lang="en-AU" sz="20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9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2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28600"/>
            <a:ext cx="8136904" cy="1040160"/>
          </a:xfrm>
        </p:spPr>
        <p:txBody>
          <a:bodyPr/>
          <a:lstStyle/>
          <a:p>
            <a:r>
              <a:rPr lang="en-AU" b="1" dirty="0"/>
              <a:t>Work Health and Safety (Resources) </a:t>
            </a:r>
            <a:r>
              <a:rPr lang="en-AU" b="1" dirty="0" smtClean="0"/>
              <a:t>Act</a:t>
            </a:r>
            <a:endParaRPr lang="en-A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674153"/>
              </p:ext>
            </p:extLst>
          </p:nvPr>
        </p:nvGraphicFramePr>
        <p:xfrm>
          <a:off x="683568" y="1340768"/>
          <a:ext cx="7776864" cy="3734281"/>
        </p:xfrm>
        <a:graphic>
          <a:graphicData uri="http://schemas.openxmlformats.org/drawingml/2006/table">
            <a:tbl>
              <a:tblPr firstRow="1" bandRow="1"/>
              <a:tblGrid>
                <a:gridCol w="7776864"/>
              </a:tblGrid>
              <a:tr h="73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AU" sz="20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Detailed provisions – sector-specific </a:t>
                      </a:r>
                      <a:endParaRPr lang="en-AU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67" marR="651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10279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MINING PROVISIONS</a:t>
                      </a:r>
                      <a:r>
                        <a:rPr lang="en-AU" sz="20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endParaRPr lang="en-AU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5167" marR="651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0043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PETROLEUM </a:t>
                      </a:r>
                      <a:r>
                        <a:rPr lang="en-A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PROVISIONS</a:t>
                      </a:r>
                      <a:r>
                        <a:rPr lang="en-AU" sz="20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endParaRPr lang="en-A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5167" marR="651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6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MHF </a:t>
                      </a:r>
                      <a:r>
                        <a:rPr lang="en-AU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PROVISIONS</a:t>
                      </a:r>
                      <a:r>
                        <a:rPr lang="en-AU" sz="2000" b="1" dirty="0">
                          <a:effectLst/>
                          <a:latin typeface="+mj-lt"/>
                          <a:ea typeface="Calibri"/>
                          <a:cs typeface="Arial"/>
                        </a:rPr>
                        <a:t> </a:t>
                      </a:r>
                      <a:endParaRPr lang="en-AU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5167" marR="6516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66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5840"/>
            <a:ext cx="7772400" cy="822920"/>
          </a:xfrm>
        </p:spPr>
        <p:txBody>
          <a:bodyPr/>
          <a:lstStyle/>
          <a:p>
            <a:r>
              <a:rPr lang="en-AU" sz="2400" b="1" dirty="0" smtClean="0"/>
              <a:t>Consolidation of resources safety legislation under </a:t>
            </a:r>
            <a:br>
              <a:rPr lang="en-AU" sz="2400" b="1" dirty="0" smtClean="0"/>
            </a:br>
            <a:r>
              <a:rPr lang="en-AU" sz="2400" b="1" dirty="0" smtClean="0"/>
              <a:t>Work Health and Safety (Resources) Bill</a:t>
            </a:r>
            <a:endParaRPr lang="en-A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23728" y="5067181"/>
            <a:ext cx="489654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</a:pPr>
            <a:r>
              <a:rPr lang="en-AU" sz="1800" b="1" u="sng" dirty="0" smtClean="0">
                <a:solidFill>
                  <a:prstClr val="black"/>
                </a:solidFill>
                <a:latin typeface="Arial"/>
              </a:rPr>
              <a:t>Mining, Petroleum, Major Hazard Facilities</a:t>
            </a:r>
          </a:p>
          <a:p>
            <a:pPr algn="l" fontAlgn="auto">
              <a:spcBef>
                <a:spcPts val="0"/>
              </a:spcBef>
              <a:spcAft>
                <a:spcPts val="600"/>
              </a:spcAft>
            </a:pPr>
            <a:r>
              <a:rPr lang="en-AU" sz="1400" i="1" dirty="0" smtClean="0">
                <a:solidFill>
                  <a:prstClr val="black"/>
                </a:solidFill>
                <a:latin typeface="Arial"/>
              </a:rPr>
              <a:t>Work Health and Safety (Resources) Bill</a:t>
            </a:r>
          </a:p>
          <a:p>
            <a:pPr algn="l" fontAlgn="auto">
              <a:spcBef>
                <a:spcPts val="0"/>
              </a:spcBef>
              <a:spcAft>
                <a:spcPts val="600"/>
              </a:spcAft>
            </a:pPr>
            <a:r>
              <a:rPr lang="en-AU" sz="1400" i="1" dirty="0" smtClean="0">
                <a:solidFill>
                  <a:prstClr val="black"/>
                </a:solidFill>
                <a:latin typeface="Arial"/>
              </a:rPr>
              <a:t>Work Health and Safety (Levies and Fees) Bill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1772816"/>
            <a:ext cx="2185163" cy="877163"/>
          </a:xfrm>
          <a:prstGeom prst="rect">
            <a:avLst/>
          </a:prstGeom>
          <a:solidFill>
            <a:schemeClr val="bg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</a:pPr>
            <a:r>
              <a:rPr lang="en-AU" sz="1800" b="1" u="sng" dirty="0" smtClean="0">
                <a:solidFill>
                  <a:prstClr val="black"/>
                </a:solidFill>
                <a:latin typeface="Arial"/>
              </a:rPr>
              <a:t>Mining</a:t>
            </a:r>
          </a:p>
          <a:p>
            <a:pPr algn="l" fontAlgn="auto">
              <a:spcBef>
                <a:spcPts val="0"/>
              </a:spcBef>
              <a:spcAft>
                <a:spcPts val="600"/>
              </a:spcAft>
            </a:pPr>
            <a:r>
              <a:rPr lang="en-AU" sz="1400" i="1" dirty="0" smtClean="0">
                <a:solidFill>
                  <a:prstClr val="black"/>
                </a:solidFill>
                <a:latin typeface="Arial"/>
              </a:rPr>
              <a:t>Mines Safety and Inspection Act 1994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1840" y="1772816"/>
            <a:ext cx="2880320" cy="21852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</a:pPr>
            <a:r>
              <a:rPr lang="en-AU" sz="1800" b="1" u="sng" dirty="0" smtClean="0">
                <a:solidFill>
                  <a:prstClr val="black"/>
                </a:solidFill>
                <a:latin typeface="Arial"/>
              </a:rPr>
              <a:t>Petroleum</a:t>
            </a:r>
          </a:p>
          <a:p>
            <a:pPr algn="l" fontAlgn="auto">
              <a:spcBef>
                <a:spcPts val="0"/>
              </a:spcBef>
              <a:spcAft>
                <a:spcPts val="600"/>
              </a:spcAft>
            </a:pPr>
            <a:r>
              <a:rPr lang="en-AU" sz="1400" i="1" dirty="0" smtClean="0">
                <a:solidFill>
                  <a:prstClr val="black"/>
                </a:solidFill>
                <a:latin typeface="Arial"/>
              </a:rPr>
              <a:t>Petroleum and Geothermal Energy Resources Act 1967</a:t>
            </a:r>
          </a:p>
          <a:p>
            <a:pPr algn="l" fontAlgn="auto">
              <a:spcBef>
                <a:spcPts val="0"/>
              </a:spcBef>
              <a:spcAft>
                <a:spcPts val="600"/>
              </a:spcAft>
            </a:pPr>
            <a:r>
              <a:rPr lang="en-AU" sz="1400" i="1" dirty="0" smtClean="0">
                <a:solidFill>
                  <a:prstClr val="black"/>
                </a:solidFill>
                <a:latin typeface="Arial"/>
              </a:rPr>
              <a:t>Petroleum Pipelines Act 1969</a:t>
            </a:r>
          </a:p>
          <a:p>
            <a:pPr algn="l" fontAlgn="auto">
              <a:spcBef>
                <a:spcPts val="0"/>
              </a:spcBef>
              <a:spcAft>
                <a:spcPts val="600"/>
              </a:spcAft>
            </a:pPr>
            <a:r>
              <a:rPr lang="en-AU" sz="1400" i="1" dirty="0" smtClean="0">
                <a:solidFill>
                  <a:prstClr val="black"/>
                </a:solidFill>
                <a:latin typeface="Arial"/>
              </a:rPr>
              <a:t>Petroleum (Submerged Lands) Act 1982</a:t>
            </a:r>
          </a:p>
          <a:p>
            <a:pPr algn="l" fontAlgn="auto">
              <a:spcBef>
                <a:spcPts val="0"/>
              </a:spcBef>
              <a:spcAft>
                <a:spcPts val="600"/>
              </a:spcAft>
            </a:pPr>
            <a:r>
              <a:rPr lang="en-AU" sz="1400" i="1" dirty="0" smtClean="0">
                <a:solidFill>
                  <a:prstClr val="black"/>
                </a:solidFill>
                <a:latin typeface="Arial"/>
              </a:rPr>
              <a:t>Petroleum and Geothermal Energy Safety Levies Act 2011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72200" y="1772816"/>
            <a:ext cx="2161391" cy="18774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</a:pPr>
            <a:r>
              <a:rPr lang="en-AU" sz="1800" b="1" u="sng" dirty="0" smtClean="0">
                <a:solidFill>
                  <a:prstClr val="black"/>
                </a:solidFill>
                <a:latin typeface="Arial"/>
              </a:rPr>
              <a:t>Major Hazard Facilities</a:t>
            </a:r>
          </a:p>
          <a:p>
            <a:pPr algn="l" fontAlgn="auto">
              <a:spcBef>
                <a:spcPts val="0"/>
              </a:spcBef>
              <a:spcAft>
                <a:spcPts val="600"/>
              </a:spcAft>
            </a:pPr>
            <a:r>
              <a:rPr lang="en-AU" sz="1400" i="1" dirty="0" smtClean="0">
                <a:solidFill>
                  <a:prstClr val="black"/>
                </a:solidFill>
                <a:latin typeface="Arial"/>
              </a:rPr>
              <a:t>Dangerous Goods Safety Act 2004 *</a:t>
            </a:r>
          </a:p>
          <a:p>
            <a:pPr algn="l" fontAlgn="auto">
              <a:spcBef>
                <a:spcPts val="0"/>
              </a:spcBef>
              <a:spcAft>
                <a:spcPts val="600"/>
              </a:spcAft>
            </a:pPr>
            <a:r>
              <a:rPr lang="en-AU" sz="1400" i="1" dirty="0" smtClean="0">
                <a:solidFill>
                  <a:prstClr val="black"/>
                </a:solidFill>
                <a:latin typeface="Arial"/>
              </a:rPr>
              <a:t>Occupational Safety and Health Act 1984 (under WorkSafe) *</a:t>
            </a:r>
          </a:p>
        </p:txBody>
      </p:sp>
      <p:sp>
        <p:nvSpPr>
          <p:cNvPr id="11" name="Down Arrow 10"/>
          <p:cNvSpPr/>
          <p:nvPr/>
        </p:nvSpPr>
        <p:spPr bwMode="auto">
          <a:xfrm>
            <a:off x="4355976" y="4005063"/>
            <a:ext cx="405759" cy="990109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/>
            <a:endParaRPr lang="en-AU" sz="2400" smtClean="0">
              <a:solidFill>
                <a:prstClr val="black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 rot="19474997">
            <a:off x="2233642" y="2514933"/>
            <a:ext cx="507322" cy="2778038"/>
          </a:xfrm>
          <a:prstGeom prst="downArrow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/>
            <a:endParaRPr lang="en-AU" sz="2400" smtClean="0">
              <a:solidFill>
                <a:prstClr val="black"/>
              </a:solidFill>
            </a:endParaRPr>
          </a:p>
        </p:txBody>
      </p:sp>
      <p:sp>
        <p:nvSpPr>
          <p:cNvPr id="14" name="Down Arrow 13"/>
          <p:cNvSpPr/>
          <p:nvPr/>
        </p:nvSpPr>
        <p:spPr bwMode="auto">
          <a:xfrm rot="3049557">
            <a:off x="6417139" y="3398223"/>
            <a:ext cx="507322" cy="1957355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eaLnBrk="0" hangingPunct="0"/>
            <a:endParaRPr lang="en-AU" sz="240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26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Key Principles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7091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dirty="0" smtClean="0"/>
              <a:t>Develop </a:t>
            </a:r>
            <a:r>
              <a:rPr lang="en-AU" dirty="0"/>
              <a:t>a regulatory structure that supports the delivery of high standards of safety </a:t>
            </a:r>
            <a:r>
              <a:rPr lang="en-AU" dirty="0" smtClean="0"/>
              <a:t>across </a:t>
            </a:r>
            <a:r>
              <a:rPr lang="en-AU" dirty="0"/>
              <a:t>mining, petroleum and </a:t>
            </a:r>
            <a:r>
              <a:rPr lang="en-AU" dirty="0" smtClean="0"/>
              <a:t>MHFs 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Improve </a:t>
            </a:r>
            <a:r>
              <a:rPr lang="en-AU" dirty="0"/>
              <a:t>health and safety </a:t>
            </a:r>
            <a:r>
              <a:rPr lang="en-AU" dirty="0" smtClean="0"/>
              <a:t>outcomes, </a:t>
            </a:r>
            <a:r>
              <a:rPr lang="en-AU" dirty="0"/>
              <a:t>while balancing regulatory </a:t>
            </a:r>
            <a:r>
              <a:rPr lang="en-AU" dirty="0" smtClean="0"/>
              <a:t>burden </a:t>
            </a:r>
            <a:endParaRPr lang="en-AU" dirty="0"/>
          </a:p>
          <a:p>
            <a:pPr>
              <a:spcBef>
                <a:spcPts val="1200"/>
              </a:spcBef>
            </a:pPr>
            <a:r>
              <a:rPr lang="en-AU" dirty="0" smtClean="0"/>
              <a:t>Improve </a:t>
            </a:r>
            <a:r>
              <a:rPr lang="en-AU" dirty="0"/>
              <a:t>consistency between the </a:t>
            </a:r>
            <a:r>
              <a:rPr lang="en-AU" dirty="0" smtClean="0"/>
              <a:t>industries, but not a ‘one size fits all’ approach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Full </a:t>
            </a:r>
            <a:r>
              <a:rPr lang="en-AU" dirty="0"/>
              <a:t>and open stakeholder </a:t>
            </a:r>
            <a:r>
              <a:rPr lang="en-AU" dirty="0" smtClean="0"/>
              <a:t>consultation.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62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Objects of the legislation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709120"/>
          </a:xfrm>
        </p:spPr>
        <p:txBody>
          <a:bodyPr/>
          <a:lstStyle/>
          <a:p>
            <a:r>
              <a:rPr lang="en-AU" dirty="0" smtClean="0"/>
              <a:t>Protect workers</a:t>
            </a:r>
          </a:p>
          <a:p>
            <a:r>
              <a:rPr lang="en-AU" dirty="0" smtClean="0"/>
              <a:t>Eliminate or minimise risk</a:t>
            </a:r>
          </a:p>
          <a:p>
            <a:r>
              <a:rPr lang="en-AU" dirty="0" smtClean="0"/>
              <a:t>Establish Safety Cases and/or safety management systems</a:t>
            </a:r>
          </a:p>
          <a:p>
            <a:r>
              <a:rPr lang="en-AU" dirty="0" smtClean="0"/>
              <a:t>Provide workplace consultation mechanisms</a:t>
            </a:r>
          </a:p>
          <a:p>
            <a:r>
              <a:rPr lang="en-AU" dirty="0" smtClean="0"/>
              <a:t>Promote the provision of advise</a:t>
            </a:r>
          </a:p>
          <a:p>
            <a:r>
              <a:rPr lang="en-AU" dirty="0" smtClean="0"/>
              <a:t>Secure compliance with the legislation</a:t>
            </a:r>
          </a:p>
          <a:p>
            <a:r>
              <a:rPr lang="en-AU" dirty="0" smtClean="0"/>
              <a:t>Ensure appropriate scrutiny of statutory position holders</a:t>
            </a:r>
          </a:p>
          <a:p>
            <a:r>
              <a:rPr lang="en-AU" dirty="0" smtClean="0"/>
              <a:t>Provide a framework for continuous improvement</a:t>
            </a:r>
          </a:p>
          <a:p>
            <a:r>
              <a:rPr lang="en-AU" dirty="0" smtClean="0"/>
              <a:t>To facilitate inter-state regulatory co-operation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535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Some key definitions: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709120"/>
          </a:xfrm>
        </p:spPr>
        <p:txBody>
          <a:bodyPr/>
          <a:lstStyle/>
          <a:p>
            <a:r>
              <a:rPr lang="en-AU" b="1" i="1" dirty="0"/>
              <a:t>accommodation </a:t>
            </a:r>
            <a:r>
              <a:rPr lang="en-AU" dirty="0"/>
              <a:t>means any accommodation that is owned by or under the management or control of the resources facility operator; and </a:t>
            </a:r>
          </a:p>
          <a:p>
            <a:r>
              <a:rPr lang="en-AU" dirty="0"/>
              <a:t>(a) the occupancy is necessary for the purposes of the worker’s engagement because other accommodation is not reasonably available, and </a:t>
            </a:r>
          </a:p>
          <a:p>
            <a:r>
              <a:rPr lang="en-AU" dirty="0"/>
              <a:t>(b) facility is not within </a:t>
            </a:r>
          </a:p>
          <a:p>
            <a:r>
              <a:rPr lang="en-AU" dirty="0"/>
              <a:t>(</a:t>
            </a:r>
            <a:r>
              <a:rPr lang="en-AU" dirty="0" err="1"/>
              <a:t>i</a:t>
            </a:r>
            <a:r>
              <a:rPr lang="en-AU" dirty="0"/>
              <a:t>) a </a:t>
            </a:r>
            <a:r>
              <a:rPr lang="en-AU" dirty="0" err="1"/>
              <a:t>townsite</a:t>
            </a:r>
            <a:r>
              <a:rPr lang="en-AU" dirty="0"/>
              <a:t> within the meaning in section 26(1) of the </a:t>
            </a:r>
            <a:r>
              <a:rPr lang="en-AU" i="1" dirty="0"/>
              <a:t>Land Administration Act 1997</a:t>
            </a:r>
            <a:r>
              <a:rPr lang="en-AU" dirty="0"/>
              <a:t>; and </a:t>
            </a:r>
          </a:p>
          <a:p>
            <a:r>
              <a:rPr lang="en-AU" dirty="0"/>
              <a:t>(ii) the metropolitan region as defined in the </a:t>
            </a:r>
            <a:r>
              <a:rPr lang="en-AU" i="1" dirty="0"/>
              <a:t>Planning and Development Act 2005</a:t>
            </a:r>
            <a:r>
              <a:rPr lang="en-AU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9423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Some key definitions: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709120"/>
          </a:xfrm>
        </p:spPr>
        <p:txBody>
          <a:bodyPr/>
          <a:lstStyle/>
          <a:p>
            <a:r>
              <a:rPr lang="en-AU" b="1" i="1" dirty="0"/>
              <a:t>hazard </a:t>
            </a:r>
            <a:r>
              <a:rPr lang="en-AU" dirty="0"/>
              <a:t>means a situation or thing that has the potential to harm a person. </a:t>
            </a:r>
          </a:p>
          <a:p>
            <a:r>
              <a:rPr lang="en-AU" b="1" i="1" dirty="0"/>
              <a:t>health </a:t>
            </a:r>
            <a:r>
              <a:rPr lang="en-AU" dirty="0"/>
              <a:t>means physical and psychological health.</a:t>
            </a:r>
          </a:p>
          <a:p>
            <a:r>
              <a:rPr lang="en-AU" b="1" i="1" dirty="0"/>
              <a:t>risk </a:t>
            </a:r>
            <a:r>
              <a:rPr lang="en-AU" dirty="0"/>
              <a:t>means the probability of an adverse effect arising from a hazard, either alone or in combination with other hazards, and the potential magnitude of that effect.</a:t>
            </a:r>
          </a:p>
          <a:p>
            <a:r>
              <a:rPr lang="en-AU" b="1" i="1" dirty="0"/>
              <a:t>site senior executive </a:t>
            </a:r>
            <a:r>
              <a:rPr lang="en-AU" dirty="0"/>
              <a:t>means the most senior natural person representing the resources facility operator at the site.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97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Some key definitions: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709120"/>
          </a:xfrm>
        </p:spPr>
        <p:txBody>
          <a:bodyPr/>
          <a:lstStyle/>
          <a:p>
            <a:r>
              <a:rPr lang="en-AU" b="1" dirty="0"/>
              <a:t>Meaning of </a:t>
            </a:r>
            <a:r>
              <a:rPr lang="en-AU" b="1" i="1" dirty="0"/>
              <a:t>workplace </a:t>
            </a:r>
            <a:endParaRPr lang="en-AU" dirty="0"/>
          </a:p>
          <a:p>
            <a:r>
              <a:rPr lang="en-AU" dirty="0"/>
              <a:t>(1) A workplace is a place where resources operations are carried out for a business or undertaking. This includes mining operations, petroleum operations, diving operations, geothermal energy operations, greenhouse gas operations and major hazard facilities or potential major hazard facilities. </a:t>
            </a:r>
          </a:p>
          <a:p>
            <a:r>
              <a:rPr lang="en-AU" dirty="0"/>
              <a:t>(2) In this section place includes: </a:t>
            </a:r>
          </a:p>
          <a:p>
            <a:r>
              <a:rPr lang="en-AU" dirty="0"/>
              <a:t>(a) a vehicle, vessel, or other mobile structure </a:t>
            </a:r>
          </a:p>
          <a:p>
            <a:r>
              <a:rPr lang="en-AU" dirty="0"/>
              <a:t>(b) any waters and any installation on land, on the bed of any waters or floating on any waters.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826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Some key definitions: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709120"/>
          </a:xfrm>
        </p:spPr>
        <p:txBody>
          <a:bodyPr/>
          <a:lstStyle/>
          <a:p>
            <a:r>
              <a:rPr lang="en-AU" b="1" dirty="0"/>
              <a:t>Meaning of </a:t>
            </a:r>
            <a:r>
              <a:rPr lang="en-AU" b="1" i="1" dirty="0"/>
              <a:t>worker </a:t>
            </a:r>
            <a:endParaRPr lang="en-AU" dirty="0"/>
          </a:p>
          <a:p>
            <a:r>
              <a:rPr lang="en-AU" dirty="0"/>
              <a:t>(1) A person is a </a:t>
            </a:r>
            <a:r>
              <a:rPr lang="en-AU" b="1" i="1" dirty="0"/>
              <a:t>worker </a:t>
            </a:r>
            <a:r>
              <a:rPr lang="en-AU" dirty="0"/>
              <a:t>if the person carries out work in any capacity for a person conducting a business or undertaking, including work as: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(2) N/A</a:t>
            </a:r>
          </a:p>
          <a:p>
            <a:endParaRPr lang="en-AU" dirty="0"/>
          </a:p>
          <a:p>
            <a:r>
              <a:rPr lang="en-AU" dirty="0" smtClean="0"/>
              <a:t>(</a:t>
            </a:r>
            <a:r>
              <a:rPr lang="en-AU" dirty="0"/>
              <a:t>3) The person conducting the business or undertaking is also a </a:t>
            </a:r>
            <a:r>
              <a:rPr lang="en-AU" b="1" i="1" dirty="0"/>
              <a:t>worker </a:t>
            </a:r>
            <a:r>
              <a:rPr lang="en-AU" dirty="0"/>
              <a:t>if the person is an individual who carries out work in that business or undertaking.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455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Work Health and Safety (Resources) Act</a:t>
            </a:r>
            <a:endParaRPr lang="en-AU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237098"/>
              </p:ext>
            </p:extLst>
          </p:nvPr>
        </p:nvGraphicFramePr>
        <p:xfrm>
          <a:off x="685800" y="1340769"/>
          <a:ext cx="7774632" cy="4608511"/>
        </p:xfrm>
        <a:graphic>
          <a:graphicData uri="http://schemas.openxmlformats.org/drawingml/2006/table">
            <a:tbl>
              <a:tblPr firstRow="1" bandRow="1"/>
              <a:tblGrid>
                <a:gridCol w="7774632"/>
              </a:tblGrid>
              <a:tr h="4785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2400" b="1" dirty="0">
                          <a:effectLst/>
                        </a:rPr>
                        <a:t>Common </a:t>
                      </a:r>
                      <a:r>
                        <a:rPr lang="en-AU" sz="2400" b="1" dirty="0" smtClean="0">
                          <a:effectLst/>
                        </a:rPr>
                        <a:t>provisions (high level)</a:t>
                      </a:r>
                      <a:endParaRPr lang="en-A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998" marR="65998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41299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252095" algn="l"/>
                          <a:tab pos="457200" algn="l"/>
                        </a:tabLst>
                      </a:pPr>
                      <a:endParaRPr lang="en-AU" sz="1000" b="0" dirty="0" smtClean="0">
                        <a:effectLst/>
                      </a:endParaRP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252095" algn="l"/>
                          <a:tab pos="457200" algn="l"/>
                        </a:tabLst>
                      </a:pPr>
                      <a:r>
                        <a:rPr lang="en-AU" sz="2000" b="0" dirty="0" smtClean="0">
                          <a:effectLst/>
                        </a:rPr>
                        <a:t>Introduction</a:t>
                      </a:r>
                      <a:endParaRPr lang="en-AU" sz="2000" b="0" dirty="0">
                        <a:effectLst/>
                      </a:endParaRP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252095" algn="l"/>
                          <a:tab pos="457200" algn="l"/>
                        </a:tabLst>
                      </a:pPr>
                      <a:r>
                        <a:rPr lang="en-AU" sz="2000" b="0" dirty="0" smtClean="0">
                          <a:effectLst/>
                        </a:rPr>
                        <a:t>Object</a:t>
                      </a:r>
                      <a:r>
                        <a:rPr lang="en-AU" sz="2000" b="0" baseline="0" dirty="0" smtClean="0">
                          <a:effectLst/>
                        </a:rPr>
                        <a:t> of the Act</a:t>
                      </a:r>
                      <a:endParaRPr lang="en-AU" sz="2000" b="0" dirty="0">
                        <a:effectLst/>
                      </a:endParaRP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252095" algn="l"/>
                          <a:tab pos="457200" algn="l"/>
                        </a:tabLst>
                      </a:pPr>
                      <a:r>
                        <a:rPr lang="en-AU" sz="2000" b="0" dirty="0">
                          <a:effectLst/>
                        </a:rPr>
                        <a:t>Interpretation (definitions) – some common, some sector-specific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252095" algn="l"/>
                          <a:tab pos="457200" algn="l"/>
                        </a:tabLst>
                      </a:pPr>
                      <a:r>
                        <a:rPr lang="en-AU" sz="2000" b="0" dirty="0">
                          <a:effectLst/>
                        </a:rPr>
                        <a:t>Application of the </a:t>
                      </a:r>
                      <a:r>
                        <a:rPr lang="en-AU" sz="2000" b="0" dirty="0" smtClean="0">
                          <a:effectLst/>
                        </a:rPr>
                        <a:t>Act 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252095" algn="l"/>
                          <a:tab pos="457200" algn="l"/>
                        </a:tabLst>
                      </a:pPr>
                      <a:r>
                        <a:rPr lang="en-AU" sz="2000" b="0" dirty="0" smtClean="0">
                          <a:effectLst/>
                        </a:rPr>
                        <a:t>Health </a:t>
                      </a:r>
                      <a:r>
                        <a:rPr lang="en-AU" sz="2000" b="0" dirty="0">
                          <a:effectLst/>
                        </a:rPr>
                        <a:t>and safety </a:t>
                      </a:r>
                      <a:r>
                        <a:rPr lang="en-AU" sz="2000" b="0" dirty="0" smtClean="0">
                          <a:effectLst/>
                        </a:rPr>
                        <a:t>duties – some </a:t>
                      </a:r>
                      <a:r>
                        <a:rPr lang="en-AU" sz="2000" b="0" dirty="0">
                          <a:effectLst/>
                        </a:rPr>
                        <a:t>common provisions, some </a:t>
                      </a:r>
                      <a:r>
                        <a:rPr lang="en-AU" sz="2000" b="0" dirty="0" smtClean="0">
                          <a:effectLst/>
                        </a:rPr>
                        <a:t>sector-specific 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252095" algn="l"/>
                          <a:tab pos="457200" algn="l"/>
                        </a:tabLst>
                      </a:pPr>
                      <a:r>
                        <a:rPr lang="en-AU" sz="2000" b="0" dirty="0" smtClean="0">
                          <a:effectLst/>
                        </a:rPr>
                        <a:t>Incident </a:t>
                      </a:r>
                      <a:r>
                        <a:rPr lang="en-AU" sz="2000" b="0" dirty="0">
                          <a:effectLst/>
                        </a:rPr>
                        <a:t>notification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252095" algn="l"/>
                          <a:tab pos="457200" algn="l"/>
                        </a:tabLst>
                      </a:pPr>
                      <a:r>
                        <a:rPr lang="en-AU" sz="2000" b="0" dirty="0" smtClean="0">
                          <a:effectLst/>
                        </a:rPr>
                        <a:t>Authorisations</a:t>
                      </a:r>
                    </a:p>
                    <a:p>
                      <a:pPr marL="342900" lvl="0" indent="-34290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52095" algn="l"/>
                          <a:tab pos="252095" algn="l"/>
                          <a:tab pos="457200" algn="l"/>
                        </a:tabLst>
                      </a:pPr>
                      <a:r>
                        <a:rPr lang="en-AU" sz="2000" b="0" dirty="0" smtClean="0">
                          <a:effectLst/>
                        </a:rPr>
                        <a:t>Consultation</a:t>
                      </a:r>
                      <a:r>
                        <a:rPr lang="en-AU" sz="2000" b="0" dirty="0">
                          <a:effectLst/>
                        </a:rPr>
                        <a:t>, representation and </a:t>
                      </a:r>
                      <a:r>
                        <a:rPr lang="en-AU" sz="2000" b="0" dirty="0" smtClean="0">
                          <a:effectLst/>
                        </a:rPr>
                        <a:t>participation </a:t>
                      </a:r>
                      <a:endParaRPr lang="en-AU" sz="20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998" marR="65998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9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Blank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urDocs Document" ma:contentTypeID="0x0101000AC6246A9CD2FC45B52DC6FEC0F0AAAA00C4F446B380C7A6439C625EA4BE6D75B8" ma:contentTypeVersion="55" ma:contentTypeDescription="Create a new document." ma:contentTypeScope="" ma:versionID="be79b2babffece5ba04edb0ad5559ca7">
  <xsd:schema xmlns:xsd="http://www.w3.org/2001/XMLSchema" xmlns:xs="http://www.w3.org/2001/XMLSchema" xmlns:p="http://schemas.microsoft.com/office/2006/metadata/properties" xmlns:ns2="dce3ed02-b0cd-470d-9119-e5f1a2533a21" targetNamespace="http://schemas.microsoft.com/office/2006/metadata/properties" ma:root="true" ma:fieldsID="d6fc7f555b4b50738d5ce00429abb5da" ns2:_="">
    <xsd:import namespace="dce3ed02-b0cd-470d-9119-e5f1a2533a21"/>
    <xsd:element name="properties">
      <xsd:complexType>
        <xsd:sequence>
          <xsd:element name="documentManagement">
            <xsd:complexType>
              <xsd:all>
                <xsd:element ref="ns2:OurDocsDataStore"/>
                <xsd:element ref="ns2:OurDocsDocId"/>
                <xsd:element ref="ns2:OurDocsVersionNumber"/>
                <xsd:element ref="ns2:OurDocsIsRecordsDocument" minOccurs="0"/>
                <xsd:element ref="ns2:OurDocsIsLocked" minOccurs="0"/>
                <xsd:element ref="ns2:OurDocsTitle" minOccurs="0"/>
                <xsd:element ref="ns2:OurDocsDescription" minOccurs="0"/>
                <xsd:element ref="ns2:OurDocsAuthor" minOccurs="0"/>
                <xsd:element ref="ns2:OurDocsLocation" minOccurs="0"/>
                <xsd:element ref="ns2:OurDocsReleaseClassification" minOccurs="0"/>
                <xsd:element ref="ns2:OurDocsDocumentType" minOccurs="0"/>
                <xsd:element ref="ns2:OurDocsDocumentDate" minOccurs="0"/>
                <xsd:element ref="ns2:OurDocsDocumentSource" minOccurs="0"/>
                <xsd:element ref="ns2:OurDocsFileNumbers" minOccurs="0"/>
                <xsd:element ref="ns2:OurDocsLockedBy" minOccurs="0"/>
                <xsd:element ref="ns2:OurDocsLockedOnBehalfOf" minOccurs="0"/>
                <xsd:element ref="ns2:OurDocsLockedOn" minOccurs="0"/>
                <xsd:element ref="ns2:OurDocsVersionCreatedBy" minOccurs="0"/>
                <xsd:element ref="ns2:OurDocsVersionCreatedAt" minOccurs="0"/>
                <xsd:element ref="ns2:OurDocsVersionReas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e3ed02-b0cd-470d-9119-e5f1a2533a21" elementFormDefault="qualified">
    <xsd:import namespace="http://schemas.microsoft.com/office/2006/documentManagement/types"/>
    <xsd:import namespace="http://schemas.microsoft.com/office/infopath/2007/PartnerControls"/>
    <xsd:element name="OurDocsDataStore" ma:index="8" ma:displayName="DataStore" ma:internalName="OurDocsDataStore">
      <xsd:simpleType>
        <xsd:restriction base="dms:Text"/>
      </xsd:simpleType>
    </xsd:element>
    <xsd:element name="OurDocsDocId" ma:index="9" ma:displayName="DocId" ma:internalName="OurDocsDocId">
      <xsd:simpleType>
        <xsd:restriction base="dms:Text"/>
      </xsd:simpleType>
    </xsd:element>
    <xsd:element name="OurDocsVersionNumber" ma:index="10" ma:displayName="VersionNumber" ma:internalName="OurDocsVersionNumber">
      <xsd:simpleType>
        <xsd:restriction base="dms:Text"/>
      </xsd:simpleType>
    </xsd:element>
    <xsd:element name="OurDocsIsRecordsDocument" ma:index="11" nillable="true" ma:displayName="IsRecordsDocument" ma:internalName="OurDocsIsRecordsDocument">
      <xsd:simpleType>
        <xsd:restriction base="dms:Boolean"/>
      </xsd:simpleType>
    </xsd:element>
    <xsd:element name="OurDocsIsLocked" ma:index="12" nillable="true" ma:displayName="IsLocked" ma:internalName="OurDocsIsLocked">
      <xsd:simpleType>
        <xsd:restriction base="dms:Boolean"/>
      </xsd:simpleType>
    </xsd:element>
    <xsd:element name="OurDocsTitle" ma:index="13" nillable="true" ma:displayName="Title" ma:internalName="OurDocsTitle">
      <xsd:simpleType>
        <xsd:restriction base="dms:Text"/>
      </xsd:simpleType>
    </xsd:element>
    <xsd:element name="OurDocsDescription" ma:index="14" nillable="true" ma:displayName="Description" ma:internalName="OurDocsDescription">
      <xsd:simpleType>
        <xsd:restriction base="dms:Note">
          <xsd:maxLength value="255"/>
        </xsd:restriction>
      </xsd:simpleType>
    </xsd:element>
    <xsd:element name="OurDocsAuthor" ma:index="15" nillable="true" ma:displayName="Author" ma:internalName="OurDocsAuthor">
      <xsd:simpleType>
        <xsd:restriction base="dms:Text"/>
      </xsd:simpleType>
    </xsd:element>
    <xsd:element name="OurDocsLocation" ma:index="16" nillable="true" ma:displayName="Location" ma:internalName="OurDocsLocation">
      <xsd:simpleType>
        <xsd:restriction base="dms:Text"/>
      </xsd:simpleType>
    </xsd:element>
    <xsd:element name="OurDocsReleaseClassification" ma:index="17" nillable="true" ma:displayName="ReleaseClassification" ma:internalName="OurDocsReleaseClassification">
      <xsd:simpleType>
        <xsd:restriction base="dms:Choice">
          <xsd:enumeration value="Departmental Use Only"/>
          <xsd:enumeration value="Within Government Only"/>
          <xsd:enumeration value="Addressee Use Only"/>
          <xsd:enumeration value="Addressee and Within Government Only"/>
          <xsd:enumeration value="For Public Release"/>
          <xsd:enumeration value="UNKNOWN"/>
        </xsd:restriction>
      </xsd:simpleType>
    </xsd:element>
    <xsd:element name="OurDocsDocumentType" ma:index="18" nillable="true" ma:displayName="DocumentType" ma:internalName="OurDocsDocumentType">
      <xsd:simpleType>
        <xsd:restriction base="dms:Choice">
          <xsd:enumeration value="Administration"/>
          <xsd:enumeration value="Agenda"/>
          <xsd:enumeration value="Appointment"/>
          <xsd:enumeration value="Briefing Note"/>
          <xsd:enumeration value="Certificate of Competency"/>
          <xsd:enumeration value="Corporate Executive"/>
          <xsd:enumeration value="Corporate Form"/>
          <xsd:enumeration value="Corporate Policy"/>
          <xsd:enumeration value="Corporate Procedure"/>
          <xsd:enumeration value="Document"/>
          <xsd:enumeration value="Email"/>
          <xsd:enumeration value="External Presentations"/>
          <xsd:enumeration value="External Published Document"/>
          <xsd:enumeration value="Facsimile"/>
          <xsd:enumeration value="File"/>
          <xsd:enumeration value="File Note"/>
          <xsd:enumeration value="Form"/>
          <xsd:enumeration value="Incident Report"/>
          <xsd:enumeration value="Internal Memo"/>
          <xsd:enumeration value="Internal Presentations"/>
          <xsd:enumeration value="Investigation Document"/>
          <xsd:enumeration value="Letter"/>
          <xsd:enumeration value="Map"/>
          <xsd:enumeration value="Memorandum"/>
          <xsd:enumeration value="Ministerial"/>
          <xsd:enumeration value="Minutes"/>
          <xsd:enumeration value="Other"/>
          <xsd:enumeration value="Permit"/>
          <xsd:enumeration value="Photos"/>
          <xsd:enumeration value="Policy"/>
          <xsd:enumeration value="Press Clipping"/>
          <xsd:enumeration value="Press Release"/>
          <xsd:enumeration value="Procurement"/>
          <xsd:enumeration value="Production Report"/>
          <xsd:enumeration value="Report"/>
          <xsd:enumeration value="Risk Management"/>
          <xsd:enumeration value="Royalty Audit"/>
          <xsd:enumeration value="Royalty Payment/Revenue"/>
          <xsd:enumeration value="Royalty Return"/>
          <xsd:enumeration value="Safety Bulletin"/>
          <xsd:enumeration value="Speech"/>
          <xsd:enumeration value="Training"/>
          <xsd:enumeration value="Web Document"/>
        </xsd:restriction>
      </xsd:simpleType>
    </xsd:element>
    <xsd:element name="OurDocsDocumentDate" ma:index="19" nillable="true" ma:displayName="DocumentDate" ma:internalName="OurDocsDocumentDate">
      <xsd:simpleType>
        <xsd:restriction base="dms:DateTime"/>
      </xsd:simpleType>
    </xsd:element>
    <xsd:element name="OurDocsDocumentSource" ma:index="20" nillable="true" ma:displayName="DocumentSource" ma:internalName="OurDocsDocumentSource">
      <xsd:simpleType>
        <xsd:restriction base="dms:Choice">
          <xsd:enumeration value="Internal"/>
          <xsd:enumeration value="External"/>
          <xsd:enumeration value="UNKNOWN"/>
        </xsd:restriction>
      </xsd:simpleType>
    </xsd:element>
    <xsd:element name="OurDocsFileNumbers" ma:index="21" nillable="true" ma:displayName="FileNumbers" ma:internalName="OurDocsFileNumbers">
      <xsd:simpleType>
        <xsd:restriction base="dms:Note">
          <xsd:maxLength value="255"/>
        </xsd:restriction>
      </xsd:simpleType>
    </xsd:element>
    <xsd:element name="OurDocsLockedBy" ma:index="22" nillable="true" ma:displayName="LockedBy" ma:internalName="OurDocsLockedBy">
      <xsd:simpleType>
        <xsd:restriction base="dms:Text"/>
      </xsd:simpleType>
    </xsd:element>
    <xsd:element name="OurDocsLockedOnBehalfOf" ma:index="23" nillable="true" ma:displayName="LockedOnBehalfOf" ma:internalName="OurDocsLockedOnBehalfOf">
      <xsd:simpleType>
        <xsd:restriction base="dms:Text"/>
      </xsd:simpleType>
    </xsd:element>
    <xsd:element name="OurDocsLockedOn" ma:index="24" nillable="true" ma:displayName="LockedOn" ma:internalName="OurDocsLockedOn">
      <xsd:simpleType>
        <xsd:restriction base="dms:DateTime"/>
      </xsd:simpleType>
    </xsd:element>
    <xsd:element name="OurDocsVersionCreatedBy" ma:index="25" nillable="true" ma:displayName="VersionCreatedBy" ma:internalName="OurDocsVersionCreatedBy">
      <xsd:simpleType>
        <xsd:restriction base="dms:Text"/>
      </xsd:simpleType>
    </xsd:element>
    <xsd:element name="OurDocsVersionCreatedAt" ma:index="26" nillable="true" ma:displayName="VersionCreatedAt" ma:internalName="OurDocsVersionCreatedAt">
      <xsd:simpleType>
        <xsd:restriction base="dms:DateTime"/>
      </xsd:simpleType>
    </xsd:element>
    <xsd:element name="OurDocsVersionReason" ma:index="27" nillable="true" ma:displayName="VersionReason" ma:internalName="OurDocsVersionReas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urDocsIsRecordsDocument xmlns="dce3ed02-b0cd-470d-9119-e5f1a2533a21">true</OurDocsIsRecordsDocument>
    <OurDocsDataStore xmlns="dce3ed02-b0cd-470d-9119-e5f1a2533a21">Central</OurDocsDataStore>
    <OurDocsDocId xmlns="dce3ed02-b0cd-470d-9119-e5f1a2533a21">000908.David.EYRE</OurDocsDocId>
    <OurDocsVersionCreatedBy xmlns="dce3ed02-b0cd-470d-9119-e5f1a2533a21">MIEXDDE</OurDocsVersionCreatedBy>
    <OurDocsIsLocked xmlns="dce3ed02-b0cd-470d-9119-e5f1a2533a21">false</OurDocsIsLocked>
    <OurDocsDocumentType xmlns="dce3ed02-b0cd-470d-9119-e5f1a2533a21">External Presentations</OurDocsDocumentType>
    <OurDocsFileNumbers xmlns="dce3ed02-b0cd-470d-9119-e5f1a2533a21">A1213/201301</OurDocsFileNumbers>
    <OurDocsLockedOnBehalfOf xmlns="dce3ed02-b0cd-470d-9119-e5f1a2533a21" xsi:nil="true"/>
    <OurDocsDocumentDate xmlns="dce3ed02-b0cd-470d-9119-e5f1a2533a21">2015-04-19T16:00:00+00:00</OurDocsDocumentDate>
    <OurDocsVersionCreatedAt xmlns="dce3ed02-b0cd-470d-9119-e5f1a2533a21">2015-04-20T07:19:01+00:00</OurDocsVersionCreatedAt>
    <OurDocsReleaseClassification xmlns="dce3ed02-b0cd-470d-9119-e5f1a2533a21">Departmental Use Only</OurDocsReleaseClassification>
    <OurDocsTitle xmlns="dce3ed02-b0cd-470d-9119-e5f1a2533a21">Safety Legislation Reform presentation to Governance Discussion Session </OurDocsTitle>
    <OurDocsLocation xmlns="dce3ed02-b0cd-470d-9119-e5f1a2533a21">Cannington</OurDocsLocation>
    <OurDocsDescription xmlns="dce3ed02-b0cd-470d-9119-e5f1a2533a21">Presentation on new safety legislation to Governance Discussion Session  - 11 May 2015 in Kalgoorlie
Formerly Central/000907.David.EYRE/1</OurDocsDescription>
    <OurDocsVersionReason xmlns="dce3ed02-b0cd-470d-9119-e5f1a2533a21" xsi:nil="true"/>
    <OurDocsAuthor xmlns="dce3ed02-b0cd-470d-9119-e5f1a2533a21">David.EYRE</OurDocsAuthor>
    <OurDocsLockedBy xmlns="dce3ed02-b0cd-470d-9119-e5f1a2533a21" xsi:nil="true"/>
    <OurDocsLockedOn xmlns="dce3ed02-b0cd-470d-9119-e5f1a2533a21" xsi:nil="true"/>
    <OurDocsVersionNumber xmlns="dce3ed02-b0cd-470d-9119-e5f1a2533a21">1</OurDocsVersionNumber>
    <OurDocsDocumentSource xmlns="dce3ed02-b0cd-470d-9119-e5f1a2533a21">Internal</OurDocsDocumentSour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47aadd75-fb41-49d7-866d-414b51aa1b7e" ContentTypeId="0x0101000AC6246A9CD2FC45B52DC6FEC0F0AAAA" PreviousValue="false"/>
</file>

<file path=customXml/itemProps1.xml><?xml version="1.0" encoding="utf-8"?>
<ds:datastoreItem xmlns:ds="http://schemas.openxmlformats.org/officeDocument/2006/customXml" ds:itemID="{EB60876A-7895-4C6D-9308-6DB1B99D77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e3ed02-b0cd-470d-9119-e5f1a2533a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22C314-5692-45C0-988E-EBB703CC46ED}">
  <ds:schemaRefs>
    <ds:schemaRef ds:uri="http://schemas.microsoft.com/office/2006/documentManagement/types"/>
    <ds:schemaRef ds:uri="dce3ed02-b0cd-470d-9119-e5f1a2533a21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72A6A3B-D9D3-4D01-ACF7-B955312881F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1594E51-D91A-4F3F-B165-DA49793DBEB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Risk Management Principles and Legislation</Template>
  <TotalTime>3250</TotalTime>
  <Words>1223</Words>
  <Application>Microsoft Office PowerPoint</Application>
  <PresentationFormat>On-screen Show (4:3)</PresentationFormat>
  <Paragraphs>133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8_Blank Presentation</vt:lpstr>
      <vt:lpstr>PowerPoint Presentation</vt:lpstr>
      <vt:lpstr>Consolidation of resources safety legislation under  Work Health and Safety (Resources) Bill</vt:lpstr>
      <vt:lpstr>Key Principles</vt:lpstr>
      <vt:lpstr>Objects of the legislation</vt:lpstr>
      <vt:lpstr>Some key definitions:</vt:lpstr>
      <vt:lpstr>Some key definitions:</vt:lpstr>
      <vt:lpstr>Some key definitions:</vt:lpstr>
      <vt:lpstr>Some key definitions:</vt:lpstr>
      <vt:lpstr>Work Health and Safety (Resources) Act</vt:lpstr>
      <vt:lpstr>Work Health and Safety (Resources) Act</vt:lpstr>
      <vt:lpstr>Work Health and Safety (Resources) Act</vt:lpstr>
    </vt:vector>
  </TitlesOfParts>
  <Company>Department of Mines and Petroleum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Legislation Reform presentation to Governance Discussion Session</dc:title>
  <dc:subject>Presentation on new safety legislation to Governance Discussion Session  - 11 May 2015 in Kalgoorlie
Formerly Central/000907.David.EYRE/1</dc:subject>
  <dc:creator>David.EYRE</dc:creator>
  <cp:keywords>DocSrc=Internal&lt;!&gt;VersionNo=1&lt;!&gt;VersionBy=Bec.MOORE&lt;!&gt;VersionDate=26 Jun 2014 08:11:56&lt;!&gt;Branch=Business Development&lt;!&gt;Division=&lt;!&gt;Section=&lt;!&gt;LockedBy=&lt;!&gt;LockedOn=&lt;!&gt;LockedBehalfof=</cp:keywords>
  <dc:description>FileNo=A1157/201204&lt;!&gt;Site=Cannington&lt;!&gt;MDNo=&lt;!&gt;DocType=Other&lt;!&gt;DocSec=RSD - Presentations&lt;!&gt;Owner=bec.moore&lt;!&gt;Filename=000680.bec.moore.pptx&lt;!&gt;Project=&lt;!&gt;Group=Resources Safety&lt;!&gt;SecType=Departmental Use Only</dc:description>
  <cp:lastModifiedBy>Paula Sinclair</cp:lastModifiedBy>
  <cp:revision>268</cp:revision>
  <cp:lastPrinted>2015-07-07T03:13:38Z</cp:lastPrinted>
  <dcterms:created xsi:type="dcterms:W3CDTF">2014-06-16T04:56:28Z</dcterms:created>
  <dcterms:modified xsi:type="dcterms:W3CDTF">2015-07-09T03:04:34Z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ite">
    <vt:lpwstr>Cannington</vt:lpwstr>
  </property>
  <property fmtid="{D5CDD505-2E9C-101B-9397-08002B2CF9AE}" pid="3" name="SecType">
    <vt:lpwstr>Departmental Use Only</vt:lpwstr>
  </property>
  <property fmtid="{D5CDD505-2E9C-101B-9397-08002B2CF9AE}" pid="4" name="ContentTypeId">
    <vt:lpwstr>0x0101000AC6246A9CD2FC45B52DC6FEC0F0AAAA00C4F446B380C7A6439C625EA4BE6D75B8</vt:lpwstr>
  </property>
  <property fmtid="{D5CDD505-2E9C-101B-9397-08002B2CF9AE}" pid="5" name="DataStore">
    <vt:lpwstr>Central</vt:lpwstr>
  </property>
  <property fmtid="{D5CDD505-2E9C-101B-9397-08002B2CF9AE}" pid="6" name="ReleaseClassification">
    <vt:lpwstr>Departmental Use Only</vt:lpwstr>
  </property>
</Properties>
</file>