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21"/>
  </p:notesMasterIdLst>
  <p:handoutMasterIdLst>
    <p:handoutMasterId r:id="rId22"/>
  </p:handoutMasterIdLst>
  <p:sldIdLst>
    <p:sldId id="327" r:id="rId2"/>
    <p:sldId id="375" r:id="rId3"/>
    <p:sldId id="376" r:id="rId4"/>
    <p:sldId id="382" r:id="rId5"/>
    <p:sldId id="337" r:id="rId6"/>
    <p:sldId id="368" r:id="rId7"/>
    <p:sldId id="367" r:id="rId8"/>
    <p:sldId id="336" r:id="rId9"/>
    <p:sldId id="338" r:id="rId10"/>
    <p:sldId id="383" r:id="rId11"/>
    <p:sldId id="381" r:id="rId12"/>
    <p:sldId id="369" r:id="rId13"/>
    <p:sldId id="378" r:id="rId14"/>
    <p:sldId id="380" r:id="rId15"/>
    <p:sldId id="370" r:id="rId16"/>
    <p:sldId id="371" r:id="rId17"/>
    <p:sldId id="372" r:id="rId18"/>
    <p:sldId id="379" r:id="rId19"/>
    <p:sldId id="3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837"/>
    <a:srgbClr val="FF6600"/>
    <a:srgbClr val="008080"/>
    <a:srgbClr val="006666"/>
    <a:srgbClr val="E7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4660"/>
  </p:normalViewPr>
  <p:slideViewPr>
    <p:cSldViewPr>
      <p:cViewPr>
        <p:scale>
          <a:sx n="103" d="100"/>
          <a:sy n="103" d="100"/>
        </p:scale>
        <p:origin x="-137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51520"/>
            <a:ext cx="6858000" cy="4320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sz="2000" b="1" dirty="0" smtClean="0"/>
              <a:t>WORKPLACE MENTAL HEALTH REVIEW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460433"/>
            <a:ext cx="6858000" cy="4320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US" sz="1600" b="1" dirty="0" smtClean="0"/>
              <a:t>BSS Employee Assistance – 1800 30 30 90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14789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3C3F7-6E4B-46A7-8E84-E6896ECC09E7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297E5-8FA7-4CF6-B126-B38CA2CBA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7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-46038" y="3048000"/>
            <a:ext cx="9190038" cy="3848101"/>
            <a:chOff x="-46038" y="3298370"/>
            <a:chExt cx="9190038" cy="3597731"/>
          </a:xfrm>
        </p:grpSpPr>
        <p:sp>
          <p:nvSpPr>
            <p:cNvPr id="16" name="Kombinationstegning 7"/>
            <p:cNvSpPr/>
            <p:nvPr userDrawn="1"/>
          </p:nvSpPr>
          <p:spPr bwMode="auto">
            <a:xfrm>
              <a:off x="-46038" y="3298370"/>
              <a:ext cx="9182101" cy="3483429"/>
            </a:xfrm>
            <a:custGeom>
              <a:avLst/>
              <a:gdLst>
                <a:gd name="connsiteX0" fmla="*/ 12700 w 9182100"/>
                <a:gd name="connsiteY0" fmla="*/ 0 h 3136900"/>
                <a:gd name="connsiteX1" fmla="*/ 5702300 w 9182100"/>
                <a:gd name="connsiteY1" fmla="*/ 1016000 h 3136900"/>
                <a:gd name="connsiteX2" fmla="*/ 9182100 w 9182100"/>
                <a:gd name="connsiteY2" fmla="*/ 609600 h 3136900"/>
                <a:gd name="connsiteX3" fmla="*/ 9182100 w 9182100"/>
                <a:gd name="connsiteY3" fmla="*/ 3136900 h 3136900"/>
                <a:gd name="connsiteX4" fmla="*/ 0 w 9182100"/>
                <a:gd name="connsiteY4" fmla="*/ 3136900 h 3136900"/>
                <a:gd name="connsiteX5" fmla="*/ 12700 w 9182100"/>
                <a:gd name="connsiteY5" fmla="*/ 0 h 3136900"/>
                <a:gd name="connsiteX0" fmla="*/ 12700 w 9182100"/>
                <a:gd name="connsiteY0" fmla="*/ 0 h 3136900"/>
                <a:gd name="connsiteX1" fmla="*/ 5702300 w 9182100"/>
                <a:gd name="connsiteY1" fmla="*/ 1016000 h 3136900"/>
                <a:gd name="connsiteX2" fmla="*/ 9182100 w 9182100"/>
                <a:gd name="connsiteY2" fmla="*/ 609600 h 3136900"/>
                <a:gd name="connsiteX3" fmla="*/ 9182100 w 9182100"/>
                <a:gd name="connsiteY3" fmla="*/ 3136900 h 3136900"/>
                <a:gd name="connsiteX4" fmla="*/ 0 w 9182100"/>
                <a:gd name="connsiteY4" fmla="*/ 3136900 h 3136900"/>
                <a:gd name="connsiteX5" fmla="*/ 12700 w 9182100"/>
                <a:gd name="connsiteY5" fmla="*/ 0 h 3136900"/>
                <a:gd name="connsiteX0" fmla="*/ 12700 w 9182100"/>
                <a:gd name="connsiteY0" fmla="*/ 0 h 3403600"/>
                <a:gd name="connsiteX1" fmla="*/ 5702300 w 9182100"/>
                <a:gd name="connsiteY1" fmla="*/ 1016000 h 3403600"/>
                <a:gd name="connsiteX2" fmla="*/ 9182100 w 9182100"/>
                <a:gd name="connsiteY2" fmla="*/ 609600 h 3403600"/>
                <a:gd name="connsiteX3" fmla="*/ 9182100 w 9182100"/>
                <a:gd name="connsiteY3" fmla="*/ 3403600 h 3403600"/>
                <a:gd name="connsiteX4" fmla="*/ 0 w 9182100"/>
                <a:gd name="connsiteY4" fmla="*/ 3136900 h 3403600"/>
                <a:gd name="connsiteX5" fmla="*/ 12700 w 9182100"/>
                <a:gd name="connsiteY5" fmla="*/ 0 h 3403600"/>
                <a:gd name="connsiteX0" fmla="*/ 12700 w 9182100"/>
                <a:gd name="connsiteY0" fmla="*/ 0 h 3429000"/>
                <a:gd name="connsiteX1" fmla="*/ 5702300 w 9182100"/>
                <a:gd name="connsiteY1" fmla="*/ 1016000 h 3429000"/>
                <a:gd name="connsiteX2" fmla="*/ 9182100 w 9182100"/>
                <a:gd name="connsiteY2" fmla="*/ 609600 h 3429000"/>
                <a:gd name="connsiteX3" fmla="*/ 9182100 w 9182100"/>
                <a:gd name="connsiteY3" fmla="*/ 3403600 h 3429000"/>
                <a:gd name="connsiteX4" fmla="*/ 0 w 9182100"/>
                <a:gd name="connsiteY4" fmla="*/ 3429000 h 3429000"/>
                <a:gd name="connsiteX5" fmla="*/ 12700 w 9182100"/>
                <a:gd name="connsiteY5" fmla="*/ 0 h 3429000"/>
                <a:gd name="connsiteX0" fmla="*/ 12700 w 9182100"/>
                <a:gd name="connsiteY0" fmla="*/ 0 h 3429000"/>
                <a:gd name="connsiteX1" fmla="*/ 5702300 w 9182100"/>
                <a:gd name="connsiteY1" fmla="*/ 1016000 h 3429000"/>
                <a:gd name="connsiteX2" fmla="*/ 9182099 w 9182100"/>
                <a:gd name="connsiteY2" fmla="*/ 609600 h 3429000"/>
                <a:gd name="connsiteX3" fmla="*/ 9182100 w 9182100"/>
                <a:gd name="connsiteY3" fmla="*/ 3403600 h 3429000"/>
                <a:gd name="connsiteX4" fmla="*/ 0 w 9182100"/>
                <a:gd name="connsiteY4" fmla="*/ 3429000 h 3429000"/>
                <a:gd name="connsiteX5" fmla="*/ 12700 w 9182100"/>
                <a:gd name="connsiteY5" fmla="*/ 0 h 3429000"/>
                <a:gd name="connsiteX0" fmla="*/ 12700 w 9182100"/>
                <a:gd name="connsiteY0" fmla="*/ 0 h 3429000"/>
                <a:gd name="connsiteX1" fmla="*/ 5702300 w 9182100"/>
                <a:gd name="connsiteY1" fmla="*/ 1016000 h 3429000"/>
                <a:gd name="connsiteX2" fmla="*/ 9080498 w 9182100"/>
                <a:gd name="connsiteY2" fmla="*/ 769257 h 3429000"/>
                <a:gd name="connsiteX3" fmla="*/ 9182100 w 9182100"/>
                <a:gd name="connsiteY3" fmla="*/ 3403600 h 3429000"/>
                <a:gd name="connsiteX4" fmla="*/ 0 w 9182100"/>
                <a:gd name="connsiteY4" fmla="*/ 3429000 h 3429000"/>
                <a:gd name="connsiteX5" fmla="*/ 12700 w 9182100"/>
                <a:gd name="connsiteY5" fmla="*/ 0 h 3429000"/>
                <a:gd name="connsiteX0" fmla="*/ 12700 w 9182100"/>
                <a:gd name="connsiteY0" fmla="*/ 0 h 3429000"/>
                <a:gd name="connsiteX1" fmla="*/ 5702300 w 9182100"/>
                <a:gd name="connsiteY1" fmla="*/ 1016000 h 3429000"/>
                <a:gd name="connsiteX2" fmla="*/ 9153068 w 9182100"/>
                <a:gd name="connsiteY2" fmla="*/ 805543 h 3429000"/>
                <a:gd name="connsiteX3" fmla="*/ 9182100 w 9182100"/>
                <a:gd name="connsiteY3" fmla="*/ 3403600 h 3429000"/>
                <a:gd name="connsiteX4" fmla="*/ 0 w 9182100"/>
                <a:gd name="connsiteY4" fmla="*/ 3429000 h 3429000"/>
                <a:gd name="connsiteX5" fmla="*/ 12700 w 9182100"/>
                <a:gd name="connsiteY5" fmla="*/ 0 h 3429000"/>
                <a:gd name="connsiteX0" fmla="*/ 12700 w 9182100"/>
                <a:gd name="connsiteY0" fmla="*/ 0 h 3429000"/>
                <a:gd name="connsiteX1" fmla="*/ 5702300 w 9182100"/>
                <a:gd name="connsiteY1" fmla="*/ 1016000 h 3429000"/>
                <a:gd name="connsiteX2" fmla="*/ 9167581 w 9182100"/>
                <a:gd name="connsiteY2" fmla="*/ 638629 h 3429000"/>
                <a:gd name="connsiteX3" fmla="*/ 9182100 w 9182100"/>
                <a:gd name="connsiteY3" fmla="*/ 3403600 h 3429000"/>
                <a:gd name="connsiteX4" fmla="*/ 0 w 9182100"/>
                <a:gd name="connsiteY4" fmla="*/ 3429000 h 3429000"/>
                <a:gd name="connsiteX5" fmla="*/ 12700 w 9182100"/>
                <a:gd name="connsiteY5" fmla="*/ 0 h 3429000"/>
                <a:gd name="connsiteX0" fmla="*/ 12700 w 9196609"/>
                <a:gd name="connsiteY0" fmla="*/ 0 h 3429000"/>
                <a:gd name="connsiteX1" fmla="*/ 5702300 w 9196609"/>
                <a:gd name="connsiteY1" fmla="*/ 1016000 h 3429000"/>
                <a:gd name="connsiteX2" fmla="*/ 9196609 w 9196609"/>
                <a:gd name="connsiteY2" fmla="*/ 609600 h 3429000"/>
                <a:gd name="connsiteX3" fmla="*/ 9182100 w 9196609"/>
                <a:gd name="connsiteY3" fmla="*/ 3403600 h 3429000"/>
                <a:gd name="connsiteX4" fmla="*/ 0 w 9196609"/>
                <a:gd name="connsiteY4" fmla="*/ 3429000 h 3429000"/>
                <a:gd name="connsiteX5" fmla="*/ 12700 w 9196609"/>
                <a:gd name="connsiteY5" fmla="*/ 0 h 3429000"/>
                <a:gd name="connsiteX0" fmla="*/ 12700 w 9182100"/>
                <a:gd name="connsiteY0" fmla="*/ 0 h 3429000"/>
                <a:gd name="connsiteX1" fmla="*/ 5702300 w 9182100"/>
                <a:gd name="connsiteY1" fmla="*/ 1016000 h 3429000"/>
                <a:gd name="connsiteX2" fmla="*/ 9182094 w 9182100"/>
                <a:gd name="connsiteY2" fmla="*/ 740229 h 3429000"/>
                <a:gd name="connsiteX3" fmla="*/ 9182100 w 9182100"/>
                <a:gd name="connsiteY3" fmla="*/ 3403600 h 3429000"/>
                <a:gd name="connsiteX4" fmla="*/ 0 w 9182100"/>
                <a:gd name="connsiteY4" fmla="*/ 3429000 h 3429000"/>
                <a:gd name="connsiteX5" fmla="*/ 12700 w 9182100"/>
                <a:gd name="connsiteY5" fmla="*/ 0 h 3429000"/>
                <a:gd name="connsiteX0" fmla="*/ 27214 w 9182100"/>
                <a:gd name="connsiteY0" fmla="*/ 0 h 3483429"/>
                <a:gd name="connsiteX1" fmla="*/ 5702300 w 9182100"/>
                <a:gd name="connsiteY1" fmla="*/ 1070429 h 3483429"/>
                <a:gd name="connsiteX2" fmla="*/ 9182094 w 9182100"/>
                <a:gd name="connsiteY2" fmla="*/ 794658 h 3483429"/>
                <a:gd name="connsiteX3" fmla="*/ 9182100 w 9182100"/>
                <a:gd name="connsiteY3" fmla="*/ 3458029 h 3483429"/>
                <a:gd name="connsiteX4" fmla="*/ 0 w 9182100"/>
                <a:gd name="connsiteY4" fmla="*/ 3483429 h 3483429"/>
                <a:gd name="connsiteX5" fmla="*/ 27214 w 9182100"/>
                <a:gd name="connsiteY5" fmla="*/ 0 h 3483429"/>
                <a:gd name="connsiteX0" fmla="*/ 27214 w 9182100"/>
                <a:gd name="connsiteY0" fmla="*/ 0 h 3483429"/>
                <a:gd name="connsiteX1" fmla="*/ 5702300 w 9182100"/>
                <a:gd name="connsiteY1" fmla="*/ 1070429 h 3483429"/>
                <a:gd name="connsiteX2" fmla="*/ 9182094 w 9182100"/>
                <a:gd name="connsiteY2" fmla="*/ 794658 h 3483429"/>
                <a:gd name="connsiteX3" fmla="*/ 9182100 w 9182100"/>
                <a:gd name="connsiteY3" fmla="*/ 3458029 h 3483429"/>
                <a:gd name="connsiteX4" fmla="*/ 0 w 9182100"/>
                <a:gd name="connsiteY4" fmla="*/ 3483429 h 3483429"/>
                <a:gd name="connsiteX5" fmla="*/ 27214 w 9182100"/>
                <a:gd name="connsiteY5" fmla="*/ 0 h 3483429"/>
                <a:gd name="connsiteX0" fmla="*/ 27214 w 9182100"/>
                <a:gd name="connsiteY0" fmla="*/ 0 h 3483429"/>
                <a:gd name="connsiteX1" fmla="*/ 5702300 w 9182100"/>
                <a:gd name="connsiteY1" fmla="*/ 1070429 h 3483429"/>
                <a:gd name="connsiteX2" fmla="*/ 9182094 w 9182100"/>
                <a:gd name="connsiteY2" fmla="*/ 794658 h 3483429"/>
                <a:gd name="connsiteX3" fmla="*/ 9182100 w 9182100"/>
                <a:gd name="connsiteY3" fmla="*/ 3458029 h 3483429"/>
                <a:gd name="connsiteX4" fmla="*/ 0 w 9182100"/>
                <a:gd name="connsiteY4" fmla="*/ 3483429 h 3483429"/>
                <a:gd name="connsiteX5" fmla="*/ 27214 w 9182100"/>
                <a:gd name="connsiteY5" fmla="*/ 0 h 348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82100" h="3483429">
                  <a:moveTo>
                    <a:pt x="27214" y="0"/>
                  </a:moveTo>
                  <a:cubicBezTo>
                    <a:pt x="1920118" y="440267"/>
                    <a:pt x="4125687" y="1025072"/>
                    <a:pt x="5702300" y="1070429"/>
                  </a:cubicBezTo>
                  <a:cubicBezTo>
                    <a:pt x="7228113" y="1202872"/>
                    <a:pt x="8022161" y="930125"/>
                    <a:pt x="9182094" y="794658"/>
                  </a:cubicBezTo>
                  <a:cubicBezTo>
                    <a:pt x="9182094" y="1725991"/>
                    <a:pt x="9182100" y="2526696"/>
                    <a:pt x="9182100" y="3458029"/>
                  </a:cubicBezTo>
                  <a:lnTo>
                    <a:pt x="0" y="3483429"/>
                  </a:lnTo>
                  <a:cubicBezTo>
                    <a:pt x="4233" y="2437796"/>
                    <a:pt x="22981" y="1045633"/>
                    <a:pt x="27214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18" name="Kombinationstegning 423"/>
            <p:cNvSpPr/>
            <p:nvPr userDrawn="1"/>
          </p:nvSpPr>
          <p:spPr>
            <a:xfrm>
              <a:off x="-38100" y="3467100"/>
              <a:ext cx="9182100" cy="3429000"/>
            </a:xfrm>
            <a:custGeom>
              <a:avLst/>
              <a:gdLst>
                <a:gd name="connsiteX0" fmla="*/ 12700 w 9182100"/>
                <a:gd name="connsiteY0" fmla="*/ 0 h 3136900"/>
                <a:gd name="connsiteX1" fmla="*/ 5702300 w 9182100"/>
                <a:gd name="connsiteY1" fmla="*/ 1016000 h 3136900"/>
                <a:gd name="connsiteX2" fmla="*/ 9182100 w 9182100"/>
                <a:gd name="connsiteY2" fmla="*/ 609600 h 3136900"/>
                <a:gd name="connsiteX3" fmla="*/ 9182100 w 9182100"/>
                <a:gd name="connsiteY3" fmla="*/ 3136900 h 3136900"/>
                <a:gd name="connsiteX4" fmla="*/ 0 w 9182100"/>
                <a:gd name="connsiteY4" fmla="*/ 3136900 h 3136900"/>
                <a:gd name="connsiteX5" fmla="*/ 12700 w 9182100"/>
                <a:gd name="connsiteY5" fmla="*/ 0 h 3136900"/>
                <a:gd name="connsiteX0" fmla="*/ 12700 w 9182100"/>
                <a:gd name="connsiteY0" fmla="*/ 0 h 3136900"/>
                <a:gd name="connsiteX1" fmla="*/ 5702300 w 9182100"/>
                <a:gd name="connsiteY1" fmla="*/ 1016000 h 3136900"/>
                <a:gd name="connsiteX2" fmla="*/ 9182100 w 9182100"/>
                <a:gd name="connsiteY2" fmla="*/ 609600 h 3136900"/>
                <a:gd name="connsiteX3" fmla="*/ 9182100 w 9182100"/>
                <a:gd name="connsiteY3" fmla="*/ 3136900 h 3136900"/>
                <a:gd name="connsiteX4" fmla="*/ 0 w 9182100"/>
                <a:gd name="connsiteY4" fmla="*/ 3136900 h 3136900"/>
                <a:gd name="connsiteX5" fmla="*/ 12700 w 9182100"/>
                <a:gd name="connsiteY5" fmla="*/ 0 h 3136900"/>
                <a:gd name="connsiteX0" fmla="*/ 12700 w 9182100"/>
                <a:gd name="connsiteY0" fmla="*/ 0 h 3403600"/>
                <a:gd name="connsiteX1" fmla="*/ 5702300 w 9182100"/>
                <a:gd name="connsiteY1" fmla="*/ 1016000 h 3403600"/>
                <a:gd name="connsiteX2" fmla="*/ 9182100 w 9182100"/>
                <a:gd name="connsiteY2" fmla="*/ 609600 h 3403600"/>
                <a:gd name="connsiteX3" fmla="*/ 9182100 w 9182100"/>
                <a:gd name="connsiteY3" fmla="*/ 3403600 h 3403600"/>
                <a:gd name="connsiteX4" fmla="*/ 0 w 9182100"/>
                <a:gd name="connsiteY4" fmla="*/ 3136900 h 3403600"/>
                <a:gd name="connsiteX5" fmla="*/ 12700 w 9182100"/>
                <a:gd name="connsiteY5" fmla="*/ 0 h 3403600"/>
                <a:gd name="connsiteX0" fmla="*/ 12700 w 9182100"/>
                <a:gd name="connsiteY0" fmla="*/ 0 h 3429000"/>
                <a:gd name="connsiteX1" fmla="*/ 5702300 w 9182100"/>
                <a:gd name="connsiteY1" fmla="*/ 1016000 h 3429000"/>
                <a:gd name="connsiteX2" fmla="*/ 9182100 w 9182100"/>
                <a:gd name="connsiteY2" fmla="*/ 609600 h 3429000"/>
                <a:gd name="connsiteX3" fmla="*/ 9182100 w 9182100"/>
                <a:gd name="connsiteY3" fmla="*/ 3403600 h 3429000"/>
                <a:gd name="connsiteX4" fmla="*/ 0 w 9182100"/>
                <a:gd name="connsiteY4" fmla="*/ 3429000 h 3429000"/>
                <a:gd name="connsiteX5" fmla="*/ 12700 w 9182100"/>
                <a:gd name="connsiteY5" fmla="*/ 0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82100" h="3429000">
                  <a:moveTo>
                    <a:pt x="12700" y="0"/>
                  </a:moveTo>
                  <a:cubicBezTo>
                    <a:pt x="1909233" y="338667"/>
                    <a:pt x="3894667" y="1011767"/>
                    <a:pt x="5702300" y="1016000"/>
                  </a:cubicBezTo>
                  <a:cubicBezTo>
                    <a:pt x="7509933" y="1020233"/>
                    <a:pt x="8022167" y="745067"/>
                    <a:pt x="9182100" y="609600"/>
                  </a:cubicBezTo>
                  <a:lnTo>
                    <a:pt x="9182100" y="3403600"/>
                  </a:lnTo>
                  <a:lnTo>
                    <a:pt x="0" y="3429000"/>
                  </a:lnTo>
                  <a:cubicBezTo>
                    <a:pt x="4233" y="2383367"/>
                    <a:pt x="8467" y="1045633"/>
                    <a:pt x="12700" y="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1500" y="4419600"/>
            <a:ext cx="7048500" cy="1371600"/>
          </a:xfrm>
          <a:ln>
            <a:noFill/>
          </a:ln>
        </p:spPr>
        <p:txBody>
          <a:bodyPr vert="horz" tIns="0" rIns="18288" bIns="0" anchor="ctr">
            <a:normAutofit/>
          </a:bodyPr>
          <a:lstStyle>
            <a:lvl1pPr algn="l" rtl="0">
              <a:spcBef>
                <a:spcPct val="0"/>
              </a:spcBef>
              <a:buNone/>
              <a:defRPr lang="en-US" sz="3200" b="1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69947" y="5943600"/>
            <a:ext cx="7051236" cy="838200"/>
          </a:xfrm>
        </p:spPr>
        <p:txBody>
          <a:bodyPr lIns="0" rIns="18288">
            <a:normAutofit/>
          </a:bodyPr>
          <a:lstStyle>
            <a:lvl1pPr marL="0" marR="45720" indent="0" algn="l">
              <a:buNone/>
              <a:defRPr sz="2400" b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260648"/>
            <a:ext cx="4593479" cy="126987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D51-09D9-48B4-BF61-9A2D549AA4DF}" type="datetime1">
              <a:rPr lang="en-US" smtClean="0"/>
              <a:pPr/>
              <a:t>7/16/2015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C93F-3BF7-43D4-91D0-64321E983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2A089-DC0B-403A-8FAE-16C46E071506}" type="datetime1">
              <a:rPr lang="en-US" smtClean="0"/>
              <a:pPr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C93F-3BF7-43D4-91D0-64321E983D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EDD6C-4A2F-494D-A6F5-5AC3CA666825}" type="datetime1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C93F-3BF7-43D4-91D0-64321E983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04486-B5E7-44E2-A9E0-440ED20E9E1B}" type="datetime1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C93F-3BF7-43D4-91D0-64321E983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hank_you">
    <p:bg>
      <p:bgPr>
        <a:blipFill dpi="0" rotWithShape="1">
          <a:blip r:embed="rId2">
            <a:lum/>
          </a:blip>
          <a:srcRect/>
          <a:stretch>
            <a:fillRect l="-1000" r="-5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 userDrawn="1"/>
        </p:nvGrpSpPr>
        <p:grpSpPr>
          <a:xfrm>
            <a:off x="-46038" y="3048000"/>
            <a:ext cx="9190038" cy="3848101"/>
            <a:chOff x="-46038" y="3298370"/>
            <a:chExt cx="9190038" cy="3597731"/>
          </a:xfrm>
        </p:grpSpPr>
        <p:sp>
          <p:nvSpPr>
            <p:cNvPr id="16" name="Kombinationstegning 7"/>
            <p:cNvSpPr/>
            <p:nvPr userDrawn="1"/>
          </p:nvSpPr>
          <p:spPr bwMode="auto">
            <a:xfrm>
              <a:off x="-46038" y="3298370"/>
              <a:ext cx="9182101" cy="3483429"/>
            </a:xfrm>
            <a:custGeom>
              <a:avLst/>
              <a:gdLst>
                <a:gd name="connsiteX0" fmla="*/ 12700 w 9182100"/>
                <a:gd name="connsiteY0" fmla="*/ 0 h 3136900"/>
                <a:gd name="connsiteX1" fmla="*/ 5702300 w 9182100"/>
                <a:gd name="connsiteY1" fmla="*/ 1016000 h 3136900"/>
                <a:gd name="connsiteX2" fmla="*/ 9182100 w 9182100"/>
                <a:gd name="connsiteY2" fmla="*/ 609600 h 3136900"/>
                <a:gd name="connsiteX3" fmla="*/ 9182100 w 9182100"/>
                <a:gd name="connsiteY3" fmla="*/ 3136900 h 3136900"/>
                <a:gd name="connsiteX4" fmla="*/ 0 w 9182100"/>
                <a:gd name="connsiteY4" fmla="*/ 3136900 h 3136900"/>
                <a:gd name="connsiteX5" fmla="*/ 12700 w 9182100"/>
                <a:gd name="connsiteY5" fmla="*/ 0 h 3136900"/>
                <a:gd name="connsiteX0" fmla="*/ 12700 w 9182100"/>
                <a:gd name="connsiteY0" fmla="*/ 0 h 3136900"/>
                <a:gd name="connsiteX1" fmla="*/ 5702300 w 9182100"/>
                <a:gd name="connsiteY1" fmla="*/ 1016000 h 3136900"/>
                <a:gd name="connsiteX2" fmla="*/ 9182100 w 9182100"/>
                <a:gd name="connsiteY2" fmla="*/ 609600 h 3136900"/>
                <a:gd name="connsiteX3" fmla="*/ 9182100 w 9182100"/>
                <a:gd name="connsiteY3" fmla="*/ 3136900 h 3136900"/>
                <a:gd name="connsiteX4" fmla="*/ 0 w 9182100"/>
                <a:gd name="connsiteY4" fmla="*/ 3136900 h 3136900"/>
                <a:gd name="connsiteX5" fmla="*/ 12700 w 9182100"/>
                <a:gd name="connsiteY5" fmla="*/ 0 h 3136900"/>
                <a:gd name="connsiteX0" fmla="*/ 12700 w 9182100"/>
                <a:gd name="connsiteY0" fmla="*/ 0 h 3403600"/>
                <a:gd name="connsiteX1" fmla="*/ 5702300 w 9182100"/>
                <a:gd name="connsiteY1" fmla="*/ 1016000 h 3403600"/>
                <a:gd name="connsiteX2" fmla="*/ 9182100 w 9182100"/>
                <a:gd name="connsiteY2" fmla="*/ 609600 h 3403600"/>
                <a:gd name="connsiteX3" fmla="*/ 9182100 w 9182100"/>
                <a:gd name="connsiteY3" fmla="*/ 3403600 h 3403600"/>
                <a:gd name="connsiteX4" fmla="*/ 0 w 9182100"/>
                <a:gd name="connsiteY4" fmla="*/ 3136900 h 3403600"/>
                <a:gd name="connsiteX5" fmla="*/ 12700 w 9182100"/>
                <a:gd name="connsiteY5" fmla="*/ 0 h 3403600"/>
                <a:gd name="connsiteX0" fmla="*/ 12700 w 9182100"/>
                <a:gd name="connsiteY0" fmla="*/ 0 h 3429000"/>
                <a:gd name="connsiteX1" fmla="*/ 5702300 w 9182100"/>
                <a:gd name="connsiteY1" fmla="*/ 1016000 h 3429000"/>
                <a:gd name="connsiteX2" fmla="*/ 9182100 w 9182100"/>
                <a:gd name="connsiteY2" fmla="*/ 609600 h 3429000"/>
                <a:gd name="connsiteX3" fmla="*/ 9182100 w 9182100"/>
                <a:gd name="connsiteY3" fmla="*/ 3403600 h 3429000"/>
                <a:gd name="connsiteX4" fmla="*/ 0 w 9182100"/>
                <a:gd name="connsiteY4" fmla="*/ 3429000 h 3429000"/>
                <a:gd name="connsiteX5" fmla="*/ 12700 w 9182100"/>
                <a:gd name="connsiteY5" fmla="*/ 0 h 3429000"/>
                <a:gd name="connsiteX0" fmla="*/ 12700 w 9182100"/>
                <a:gd name="connsiteY0" fmla="*/ 0 h 3429000"/>
                <a:gd name="connsiteX1" fmla="*/ 5702300 w 9182100"/>
                <a:gd name="connsiteY1" fmla="*/ 1016000 h 3429000"/>
                <a:gd name="connsiteX2" fmla="*/ 9182099 w 9182100"/>
                <a:gd name="connsiteY2" fmla="*/ 609600 h 3429000"/>
                <a:gd name="connsiteX3" fmla="*/ 9182100 w 9182100"/>
                <a:gd name="connsiteY3" fmla="*/ 3403600 h 3429000"/>
                <a:gd name="connsiteX4" fmla="*/ 0 w 9182100"/>
                <a:gd name="connsiteY4" fmla="*/ 3429000 h 3429000"/>
                <a:gd name="connsiteX5" fmla="*/ 12700 w 9182100"/>
                <a:gd name="connsiteY5" fmla="*/ 0 h 3429000"/>
                <a:gd name="connsiteX0" fmla="*/ 12700 w 9182100"/>
                <a:gd name="connsiteY0" fmla="*/ 0 h 3429000"/>
                <a:gd name="connsiteX1" fmla="*/ 5702300 w 9182100"/>
                <a:gd name="connsiteY1" fmla="*/ 1016000 h 3429000"/>
                <a:gd name="connsiteX2" fmla="*/ 9080498 w 9182100"/>
                <a:gd name="connsiteY2" fmla="*/ 769257 h 3429000"/>
                <a:gd name="connsiteX3" fmla="*/ 9182100 w 9182100"/>
                <a:gd name="connsiteY3" fmla="*/ 3403600 h 3429000"/>
                <a:gd name="connsiteX4" fmla="*/ 0 w 9182100"/>
                <a:gd name="connsiteY4" fmla="*/ 3429000 h 3429000"/>
                <a:gd name="connsiteX5" fmla="*/ 12700 w 9182100"/>
                <a:gd name="connsiteY5" fmla="*/ 0 h 3429000"/>
                <a:gd name="connsiteX0" fmla="*/ 12700 w 9182100"/>
                <a:gd name="connsiteY0" fmla="*/ 0 h 3429000"/>
                <a:gd name="connsiteX1" fmla="*/ 5702300 w 9182100"/>
                <a:gd name="connsiteY1" fmla="*/ 1016000 h 3429000"/>
                <a:gd name="connsiteX2" fmla="*/ 9153068 w 9182100"/>
                <a:gd name="connsiteY2" fmla="*/ 805543 h 3429000"/>
                <a:gd name="connsiteX3" fmla="*/ 9182100 w 9182100"/>
                <a:gd name="connsiteY3" fmla="*/ 3403600 h 3429000"/>
                <a:gd name="connsiteX4" fmla="*/ 0 w 9182100"/>
                <a:gd name="connsiteY4" fmla="*/ 3429000 h 3429000"/>
                <a:gd name="connsiteX5" fmla="*/ 12700 w 9182100"/>
                <a:gd name="connsiteY5" fmla="*/ 0 h 3429000"/>
                <a:gd name="connsiteX0" fmla="*/ 12700 w 9182100"/>
                <a:gd name="connsiteY0" fmla="*/ 0 h 3429000"/>
                <a:gd name="connsiteX1" fmla="*/ 5702300 w 9182100"/>
                <a:gd name="connsiteY1" fmla="*/ 1016000 h 3429000"/>
                <a:gd name="connsiteX2" fmla="*/ 9167581 w 9182100"/>
                <a:gd name="connsiteY2" fmla="*/ 638629 h 3429000"/>
                <a:gd name="connsiteX3" fmla="*/ 9182100 w 9182100"/>
                <a:gd name="connsiteY3" fmla="*/ 3403600 h 3429000"/>
                <a:gd name="connsiteX4" fmla="*/ 0 w 9182100"/>
                <a:gd name="connsiteY4" fmla="*/ 3429000 h 3429000"/>
                <a:gd name="connsiteX5" fmla="*/ 12700 w 9182100"/>
                <a:gd name="connsiteY5" fmla="*/ 0 h 3429000"/>
                <a:gd name="connsiteX0" fmla="*/ 12700 w 9196609"/>
                <a:gd name="connsiteY0" fmla="*/ 0 h 3429000"/>
                <a:gd name="connsiteX1" fmla="*/ 5702300 w 9196609"/>
                <a:gd name="connsiteY1" fmla="*/ 1016000 h 3429000"/>
                <a:gd name="connsiteX2" fmla="*/ 9196609 w 9196609"/>
                <a:gd name="connsiteY2" fmla="*/ 609600 h 3429000"/>
                <a:gd name="connsiteX3" fmla="*/ 9182100 w 9196609"/>
                <a:gd name="connsiteY3" fmla="*/ 3403600 h 3429000"/>
                <a:gd name="connsiteX4" fmla="*/ 0 w 9196609"/>
                <a:gd name="connsiteY4" fmla="*/ 3429000 h 3429000"/>
                <a:gd name="connsiteX5" fmla="*/ 12700 w 9196609"/>
                <a:gd name="connsiteY5" fmla="*/ 0 h 3429000"/>
                <a:gd name="connsiteX0" fmla="*/ 12700 w 9182100"/>
                <a:gd name="connsiteY0" fmla="*/ 0 h 3429000"/>
                <a:gd name="connsiteX1" fmla="*/ 5702300 w 9182100"/>
                <a:gd name="connsiteY1" fmla="*/ 1016000 h 3429000"/>
                <a:gd name="connsiteX2" fmla="*/ 9182094 w 9182100"/>
                <a:gd name="connsiteY2" fmla="*/ 740229 h 3429000"/>
                <a:gd name="connsiteX3" fmla="*/ 9182100 w 9182100"/>
                <a:gd name="connsiteY3" fmla="*/ 3403600 h 3429000"/>
                <a:gd name="connsiteX4" fmla="*/ 0 w 9182100"/>
                <a:gd name="connsiteY4" fmla="*/ 3429000 h 3429000"/>
                <a:gd name="connsiteX5" fmla="*/ 12700 w 9182100"/>
                <a:gd name="connsiteY5" fmla="*/ 0 h 3429000"/>
                <a:gd name="connsiteX0" fmla="*/ 27214 w 9182100"/>
                <a:gd name="connsiteY0" fmla="*/ 0 h 3483429"/>
                <a:gd name="connsiteX1" fmla="*/ 5702300 w 9182100"/>
                <a:gd name="connsiteY1" fmla="*/ 1070429 h 3483429"/>
                <a:gd name="connsiteX2" fmla="*/ 9182094 w 9182100"/>
                <a:gd name="connsiteY2" fmla="*/ 794658 h 3483429"/>
                <a:gd name="connsiteX3" fmla="*/ 9182100 w 9182100"/>
                <a:gd name="connsiteY3" fmla="*/ 3458029 h 3483429"/>
                <a:gd name="connsiteX4" fmla="*/ 0 w 9182100"/>
                <a:gd name="connsiteY4" fmla="*/ 3483429 h 3483429"/>
                <a:gd name="connsiteX5" fmla="*/ 27214 w 9182100"/>
                <a:gd name="connsiteY5" fmla="*/ 0 h 3483429"/>
                <a:gd name="connsiteX0" fmla="*/ 27214 w 9182100"/>
                <a:gd name="connsiteY0" fmla="*/ 0 h 3483429"/>
                <a:gd name="connsiteX1" fmla="*/ 5702300 w 9182100"/>
                <a:gd name="connsiteY1" fmla="*/ 1070429 h 3483429"/>
                <a:gd name="connsiteX2" fmla="*/ 9182094 w 9182100"/>
                <a:gd name="connsiteY2" fmla="*/ 794658 h 3483429"/>
                <a:gd name="connsiteX3" fmla="*/ 9182100 w 9182100"/>
                <a:gd name="connsiteY3" fmla="*/ 3458029 h 3483429"/>
                <a:gd name="connsiteX4" fmla="*/ 0 w 9182100"/>
                <a:gd name="connsiteY4" fmla="*/ 3483429 h 3483429"/>
                <a:gd name="connsiteX5" fmla="*/ 27214 w 9182100"/>
                <a:gd name="connsiteY5" fmla="*/ 0 h 3483429"/>
                <a:gd name="connsiteX0" fmla="*/ 27214 w 9182100"/>
                <a:gd name="connsiteY0" fmla="*/ 0 h 3483429"/>
                <a:gd name="connsiteX1" fmla="*/ 5702300 w 9182100"/>
                <a:gd name="connsiteY1" fmla="*/ 1070429 h 3483429"/>
                <a:gd name="connsiteX2" fmla="*/ 9182094 w 9182100"/>
                <a:gd name="connsiteY2" fmla="*/ 794658 h 3483429"/>
                <a:gd name="connsiteX3" fmla="*/ 9182100 w 9182100"/>
                <a:gd name="connsiteY3" fmla="*/ 3458029 h 3483429"/>
                <a:gd name="connsiteX4" fmla="*/ 0 w 9182100"/>
                <a:gd name="connsiteY4" fmla="*/ 3483429 h 3483429"/>
                <a:gd name="connsiteX5" fmla="*/ 27214 w 9182100"/>
                <a:gd name="connsiteY5" fmla="*/ 0 h 348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82100" h="3483429">
                  <a:moveTo>
                    <a:pt x="27214" y="0"/>
                  </a:moveTo>
                  <a:cubicBezTo>
                    <a:pt x="1920118" y="440267"/>
                    <a:pt x="4125687" y="1025072"/>
                    <a:pt x="5702300" y="1070429"/>
                  </a:cubicBezTo>
                  <a:cubicBezTo>
                    <a:pt x="7228113" y="1202872"/>
                    <a:pt x="8022161" y="930125"/>
                    <a:pt x="9182094" y="794658"/>
                  </a:cubicBezTo>
                  <a:cubicBezTo>
                    <a:pt x="9182094" y="1725991"/>
                    <a:pt x="9182100" y="2526696"/>
                    <a:pt x="9182100" y="3458029"/>
                  </a:cubicBezTo>
                  <a:lnTo>
                    <a:pt x="0" y="3483429"/>
                  </a:lnTo>
                  <a:cubicBezTo>
                    <a:pt x="4233" y="2437796"/>
                    <a:pt x="22981" y="1045633"/>
                    <a:pt x="27214" y="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18" name="Kombinationstegning 423"/>
            <p:cNvSpPr/>
            <p:nvPr userDrawn="1"/>
          </p:nvSpPr>
          <p:spPr>
            <a:xfrm>
              <a:off x="-38100" y="3467100"/>
              <a:ext cx="9182100" cy="3429000"/>
            </a:xfrm>
            <a:custGeom>
              <a:avLst/>
              <a:gdLst>
                <a:gd name="connsiteX0" fmla="*/ 12700 w 9182100"/>
                <a:gd name="connsiteY0" fmla="*/ 0 h 3136900"/>
                <a:gd name="connsiteX1" fmla="*/ 5702300 w 9182100"/>
                <a:gd name="connsiteY1" fmla="*/ 1016000 h 3136900"/>
                <a:gd name="connsiteX2" fmla="*/ 9182100 w 9182100"/>
                <a:gd name="connsiteY2" fmla="*/ 609600 h 3136900"/>
                <a:gd name="connsiteX3" fmla="*/ 9182100 w 9182100"/>
                <a:gd name="connsiteY3" fmla="*/ 3136900 h 3136900"/>
                <a:gd name="connsiteX4" fmla="*/ 0 w 9182100"/>
                <a:gd name="connsiteY4" fmla="*/ 3136900 h 3136900"/>
                <a:gd name="connsiteX5" fmla="*/ 12700 w 9182100"/>
                <a:gd name="connsiteY5" fmla="*/ 0 h 3136900"/>
                <a:gd name="connsiteX0" fmla="*/ 12700 w 9182100"/>
                <a:gd name="connsiteY0" fmla="*/ 0 h 3136900"/>
                <a:gd name="connsiteX1" fmla="*/ 5702300 w 9182100"/>
                <a:gd name="connsiteY1" fmla="*/ 1016000 h 3136900"/>
                <a:gd name="connsiteX2" fmla="*/ 9182100 w 9182100"/>
                <a:gd name="connsiteY2" fmla="*/ 609600 h 3136900"/>
                <a:gd name="connsiteX3" fmla="*/ 9182100 w 9182100"/>
                <a:gd name="connsiteY3" fmla="*/ 3136900 h 3136900"/>
                <a:gd name="connsiteX4" fmla="*/ 0 w 9182100"/>
                <a:gd name="connsiteY4" fmla="*/ 3136900 h 3136900"/>
                <a:gd name="connsiteX5" fmla="*/ 12700 w 9182100"/>
                <a:gd name="connsiteY5" fmla="*/ 0 h 3136900"/>
                <a:gd name="connsiteX0" fmla="*/ 12700 w 9182100"/>
                <a:gd name="connsiteY0" fmla="*/ 0 h 3403600"/>
                <a:gd name="connsiteX1" fmla="*/ 5702300 w 9182100"/>
                <a:gd name="connsiteY1" fmla="*/ 1016000 h 3403600"/>
                <a:gd name="connsiteX2" fmla="*/ 9182100 w 9182100"/>
                <a:gd name="connsiteY2" fmla="*/ 609600 h 3403600"/>
                <a:gd name="connsiteX3" fmla="*/ 9182100 w 9182100"/>
                <a:gd name="connsiteY3" fmla="*/ 3403600 h 3403600"/>
                <a:gd name="connsiteX4" fmla="*/ 0 w 9182100"/>
                <a:gd name="connsiteY4" fmla="*/ 3136900 h 3403600"/>
                <a:gd name="connsiteX5" fmla="*/ 12700 w 9182100"/>
                <a:gd name="connsiteY5" fmla="*/ 0 h 3403600"/>
                <a:gd name="connsiteX0" fmla="*/ 12700 w 9182100"/>
                <a:gd name="connsiteY0" fmla="*/ 0 h 3429000"/>
                <a:gd name="connsiteX1" fmla="*/ 5702300 w 9182100"/>
                <a:gd name="connsiteY1" fmla="*/ 1016000 h 3429000"/>
                <a:gd name="connsiteX2" fmla="*/ 9182100 w 9182100"/>
                <a:gd name="connsiteY2" fmla="*/ 609600 h 3429000"/>
                <a:gd name="connsiteX3" fmla="*/ 9182100 w 9182100"/>
                <a:gd name="connsiteY3" fmla="*/ 3403600 h 3429000"/>
                <a:gd name="connsiteX4" fmla="*/ 0 w 9182100"/>
                <a:gd name="connsiteY4" fmla="*/ 3429000 h 3429000"/>
                <a:gd name="connsiteX5" fmla="*/ 12700 w 9182100"/>
                <a:gd name="connsiteY5" fmla="*/ 0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82100" h="3429000">
                  <a:moveTo>
                    <a:pt x="12700" y="0"/>
                  </a:moveTo>
                  <a:cubicBezTo>
                    <a:pt x="1909233" y="338667"/>
                    <a:pt x="3894667" y="1011767"/>
                    <a:pt x="5702300" y="1016000"/>
                  </a:cubicBezTo>
                  <a:cubicBezTo>
                    <a:pt x="7509933" y="1020233"/>
                    <a:pt x="8022167" y="745067"/>
                    <a:pt x="9182100" y="609600"/>
                  </a:cubicBezTo>
                  <a:lnTo>
                    <a:pt x="9182100" y="3403600"/>
                  </a:lnTo>
                  <a:lnTo>
                    <a:pt x="0" y="3429000"/>
                  </a:lnTo>
                  <a:cubicBezTo>
                    <a:pt x="4233" y="2383367"/>
                    <a:pt x="8467" y="1045633"/>
                    <a:pt x="127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1500" y="4419600"/>
            <a:ext cx="7048500" cy="1371600"/>
          </a:xfrm>
          <a:ln>
            <a:noFill/>
          </a:ln>
        </p:spPr>
        <p:txBody>
          <a:bodyPr vert="horz" tIns="0" rIns="18288" bIns="0" anchor="ctr">
            <a:normAutofit/>
          </a:bodyPr>
          <a:lstStyle>
            <a:lvl1pPr algn="l" rtl="0">
              <a:spcBef>
                <a:spcPct val="0"/>
              </a:spcBef>
              <a:buNone/>
              <a:defRPr lang="en-US" sz="2800" b="0" i="0" dirty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69947" y="5943600"/>
            <a:ext cx="7051236" cy="838200"/>
          </a:xfrm>
        </p:spPr>
        <p:txBody>
          <a:bodyPr lIns="0" rIns="18288">
            <a:normAutofit/>
          </a:bodyPr>
          <a:lstStyle>
            <a:lvl1pPr marL="0" marR="45720" indent="0" algn="l">
              <a:buNone/>
              <a:defRPr sz="2400" b="0">
                <a:solidFill>
                  <a:schemeClr val="tx2">
                    <a:lumMod val="40000"/>
                    <a:lumOff val="60000"/>
                  </a:schemeClr>
                </a:solidFill>
                <a:latin typeface="AvantGarde Md BT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45" y="97906"/>
            <a:ext cx="4593479" cy="126987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D5D-FACE-48F0-BC9D-E155C01D5E79}" type="datetime1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9C93F-3BF7-43D4-91D0-64321E983D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838200" y="1066800"/>
            <a:ext cx="8001000" cy="52578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D5D-FACE-48F0-BC9D-E155C01D5E79}" type="datetime1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9C93F-3BF7-43D4-91D0-64321E983D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838200" y="1066800"/>
            <a:ext cx="8001000" cy="52578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gray">
          <a:xfrm>
            <a:off x="0" y="0"/>
            <a:ext cx="914400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018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CF40-249F-4905-A9BB-E93616F6260C}" type="datetime1">
              <a:rPr lang="en-US" smtClean="0"/>
              <a:pPr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C93F-3BF7-43D4-91D0-64321E983D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">
    <p:bg>
      <p:bgPr>
        <a:blipFill dpi="0" rotWithShape="1">
          <a:blip r:embed="rId2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 userDrawn="1"/>
        </p:nvGrpSpPr>
        <p:grpSpPr>
          <a:xfrm>
            <a:off x="-46038" y="3048000"/>
            <a:ext cx="9190038" cy="3848101"/>
            <a:chOff x="-46038" y="3298370"/>
            <a:chExt cx="9190038" cy="3597731"/>
          </a:xfrm>
        </p:grpSpPr>
        <p:sp>
          <p:nvSpPr>
            <p:cNvPr id="16" name="Kombinationstegning 7"/>
            <p:cNvSpPr/>
            <p:nvPr userDrawn="1"/>
          </p:nvSpPr>
          <p:spPr bwMode="auto">
            <a:xfrm>
              <a:off x="-46038" y="3298370"/>
              <a:ext cx="9182101" cy="3483429"/>
            </a:xfrm>
            <a:custGeom>
              <a:avLst/>
              <a:gdLst>
                <a:gd name="connsiteX0" fmla="*/ 12700 w 9182100"/>
                <a:gd name="connsiteY0" fmla="*/ 0 h 3136900"/>
                <a:gd name="connsiteX1" fmla="*/ 5702300 w 9182100"/>
                <a:gd name="connsiteY1" fmla="*/ 1016000 h 3136900"/>
                <a:gd name="connsiteX2" fmla="*/ 9182100 w 9182100"/>
                <a:gd name="connsiteY2" fmla="*/ 609600 h 3136900"/>
                <a:gd name="connsiteX3" fmla="*/ 9182100 w 9182100"/>
                <a:gd name="connsiteY3" fmla="*/ 3136900 h 3136900"/>
                <a:gd name="connsiteX4" fmla="*/ 0 w 9182100"/>
                <a:gd name="connsiteY4" fmla="*/ 3136900 h 3136900"/>
                <a:gd name="connsiteX5" fmla="*/ 12700 w 9182100"/>
                <a:gd name="connsiteY5" fmla="*/ 0 h 3136900"/>
                <a:gd name="connsiteX0" fmla="*/ 12700 w 9182100"/>
                <a:gd name="connsiteY0" fmla="*/ 0 h 3136900"/>
                <a:gd name="connsiteX1" fmla="*/ 5702300 w 9182100"/>
                <a:gd name="connsiteY1" fmla="*/ 1016000 h 3136900"/>
                <a:gd name="connsiteX2" fmla="*/ 9182100 w 9182100"/>
                <a:gd name="connsiteY2" fmla="*/ 609600 h 3136900"/>
                <a:gd name="connsiteX3" fmla="*/ 9182100 w 9182100"/>
                <a:gd name="connsiteY3" fmla="*/ 3136900 h 3136900"/>
                <a:gd name="connsiteX4" fmla="*/ 0 w 9182100"/>
                <a:gd name="connsiteY4" fmla="*/ 3136900 h 3136900"/>
                <a:gd name="connsiteX5" fmla="*/ 12700 w 9182100"/>
                <a:gd name="connsiteY5" fmla="*/ 0 h 3136900"/>
                <a:gd name="connsiteX0" fmla="*/ 12700 w 9182100"/>
                <a:gd name="connsiteY0" fmla="*/ 0 h 3403600"/>
                <a:gd name="connsiteX1" fmla="*/ 5702300 w 9182100"/>
                <a:gd name="connsiteY1" fmla="*/ 1016000 h 3403600"/>
                <a:gd name="connsiteX2" fmla="*/ 9182100 w 9182100"/>
                <a:gd name="connsiteY2" fmla="*/ 609600 h 3403600"/>
                <a:gd name="connsiteX3" fmla="*/ 9182100 w 9182100"/>
                <a:gd name="connsiteY3" fmla="*/ 3403600 h 3403600"/>
                <a:gd name="connsiteX4" fmla="*/ 0 w 9182100"/>
                <a:gd name="connsiteY4" fmla="*/ 3136900 h 3403600"/>
                <a:gd name="connsiteX5" fmla="*/ 12700 w 9182100"/>
                <a:gd name="connsiteY5" fmla="*/ 0 h 3403600"/>
                <a:gd name="connsiteX0" fmla="*/ 12700 w 9182100"/>
                <a:gd name="connsiteY0" fmla="*/ 0 h 3429000"/>
                <a:gd name="connsiteX1" fmla="*/ 5702300 w 9182100"/>
                <a:gd name="connsiteY1" fmla="*/ 1016000 h 3429000"/>
                <a:gd name="connsiteX2" fmla="*/ 9182100 w 9182100"/>
                <a:gd name="connsiteY2" fmla="*/ 609600 h 3429000"/>
                <a:gd name="connsiteX3" fmla="*/ 9182100 w 9182100"/>
                <a:gd name="connsiteY3" fmla="*/ 3403600 h 3429000"/>
                <a:gd name="connsiteX4" fmla="*/ 0 w 9182100"/>
                <a:gd name="connsiteY4" fmla="*/ 3429000 h 3429000"/>
                <a:gd name="connsiteX5" fmla="*/ 12700 w 9182100"/>
                <a:gd name="connsiteY5" fmla="*/ 0 h 3429000"/>
                <a:gd name="connsiteX0" fmla="*/ 12700 w 9182100"/>
                <a:gd name="connsiteY0" fmla="*/ 0 h 3429000"/>
                <a:gd name="connsiteX1" fmla="*/ 5702300 w 9182100"/>
                <a:gd name="connsiteY1" fmla="*/ 1016000 h 3429000"/>
                <a:gd name="connsiteX2" fmla="*/ 9182099 w 9182100"/>
                <a:gd name="connsiteY2" fmla="*/ 609600 h 3429000"/>
                <a:gd name="connsiteX3" fmla="*/ 9182100 w 9182100"/>
                <a:gd name="connsiteY3" fmla="*/ 3403600 h 3429000"/>
                <a:gd name="connsiteX4" fmla="*/ 0 w 9182100"/>
                <a:gd name="connsiteY4" fmla="*/ 3429000 h 3429000"/>
                <a:gd name="connsiteX5" fmla="*/ 12700 w 9182100"/>
                <a:gd name="connsiteY5" fmla="*/ 0 h 3429000"/>
                <a:gd name="connsiteX0" fmla="*/ 12700 w 9182100"/>
                <a:gd name="connsiteY0" fmla="*/ 0 h 3429000"/>
                <a:gd name="connsiteX1" fmla="*/ 5702300 w 9182100"/>
                <a:gd name="connsiteY1" fmla="*/ 1016000 h 3429000"/>
                <a:gd name="connsiteX2" fmla="*/ 9080498 w 9182100"/>
                <a:gd name="connsiteY2" fmla="*/ 769257 h 3429000"/>
                <a:gd name="connsiteX3" fmla="*/ 9182100 w 9182100"/>
                <a:gd name="connsiteY3" fmla="*/ 3403600 h 3429000"/>
                <a:gd name="connsiteX4" fmla="*/ 0 w 9182100"/>
                <a:gd name="connsiteY4" fmla="*/ 3429000 h 3429000"/>
                <a:gd name="connsiteX5" fmla="*/ 12700 w 9182100"/>
                <a:gd name="connsiteY5" fmla="*/ 0 h 3429000"/>
                <a:gd name="connsiteX0" fmla="*/ 12700 w 9182100"/>
                <a:gd name="connsiteY0" fmla="*/ 0 h 3429000"/>
                <a:gd name="connsiteX1" fmla="*/ 5702300 w 9182100"/>
                <a:gd name="connsiteY1" fmla="*/ 1016000 h 3429000"/>
                <a:gd name="connsiteX2" fmla="*/ 9153068 w 9182100"/>
                <a:gd name="connsiteY2" fmla="*/ 805543 h 3429000"/>
                <a:gd name="connsiteX3" fmla="*/ 9182100 w 9182100"/>
                <a:gd name="connsiteY3" fmla="*/ 3403600 h 3429000"/>
                <a:gd name="connsiteX4" fmla="*/ 0 w 9182100"/>
                <a:gd name="connsiteY4" fmla="*/ 3429000 h 3429000"/>
                <a:gd name="connsiteX5" fmla="*/ 12700 w 9182100"/>
                <a:gd name="connsiteY5" fmla="*/ 0 h 3429000"/>
                <a:gd name="connsiteX0" fmla="*/ 12700 w 9182100"/>
                <a:gd name="connsiteY0" fmla="*/ 0 h 3429000"/>
                <a:gd name="connsiteX1" fmla="*/ 5702300 w 9182100"/>
                <a:gd name="connsiteY1" fmla="*/ 1016000 h 3429000"/>
                <a:gd name="connsiteX2" fmla="*/ 9167581 w 9182100"/>
                <a:gd name="connsiteY2" fmla="*/ 638629 h 3429000"/>
                <a:gd name="connsiteX3" fmla="*/ 9182100 w 9182100"/>
                <a:gd name="connsiteY3" fmla="*/ 3403600 h 3429000"/>
                <a:gd name="connsiteX4" fmla="*/ 0 w 9182100"/>
                <a:gd name="connsiteY4" fmla="*/ 3429000 h 3429000"/>
                <a:gd name="connsiteX5" fmla="*/ 12700 w 9182100"/>
                <a:gd name="connsiteY5" fmla="*/ 0 h 3429000"/>
                <a:gd name="connsiteX0" fmla="*/ 12700 w 9196609"/>
                <a:gd name="connsiteY0" fmla="*/ 0 h 3429000"/>
                <a:gd name="connsiteX1" fmla="*/ 5702300 w 9196609"/>
                <a:gd name="connsiteY1" fmla="*/ 1016000 h 3429000"/>
                <a:gd name="connsiteX2" fmla="*/ 9196609 w 9196609"/>
                <a:gd name="connsiteY2" fmla="*/ 609600 h 3429000"/>
                <a:gd name="connsiteX3" fmla="*/ 9182100 w 9196609"/>
                <a:gd name="connsiteY3" fmla="*/ 3403600 h 3429000"/>
                <a:gd name="connsiteX4" fmla="*/ 0 w 9196609"/>
                <a:gd name="connsiteY4" fmla="*/ 3429000 h 3429000"/>
                <a:gd name="connsiteX5" fmla="*/ 12700 w 9196609"/>
                <a:gd name="connsiteY5" fmla="*/ 0 h 3429000"/>
                <a:gd name="connsiteX0" fmla="*/ 12700 w 9182100"/>
                <a:gd name="connsiteY0" fmla="*/ 0 h 3429000"/>
                <a:gd name="connsiteX1" fmla="*/ 5702300 w 9182100"/>
                <a:gd name="connsiteY1" fmla="*/ 1016000 h 3429000"/>
                <a:gd name="connsiteX2" fmla="*/ 9182094 w 9182100"/>
                <a:gd name="connsiteY2" fmla="*/ 740229 h 3429000"/>
                <a:gd name="connsiteX3" fmla="*/ 9182100 w 9182100"/>
                <a:gd name="connsiteY3" fmla="*/ 3403600 h 3429000"/>
                <a:gd name="connsiteX4" fmla="*/ 0 w 9182100"/>
                <a:gd name="connsiteY4" fmla="*/ 3429000 h 3429000"/>
                <a:gd name="connsiteX5" fmla="*/ 12700 w 9182100"/>
                <a:gd name="connsiteY5" fmla="*/ 0 h 3429000"/>
                <a:gd name="connsiteX0" fmla="*/ 27214 w 9182100"/>
                <a:gd name="connsiteY0" fmla="*/ 0 h 3483429"/>
                <a:gd name="connsiteX1" fmla="*/ 5702300 w 9182100"/>
                <a:gd name="connsiteY1" fmla="*/ 1070429 h 3483429"/>
                <a:gd name="connsiteX2" fmla="*/ 9182094 w 9182100"/>
                <a:gd name="connsiteY2" fmla="*/ 794658 h 3483429"/>
                <a:gd name="connsiteX3" fmla="*/ 9182100 w 9182100"/>
                <a:gd name="connsiteY3" fmla="*/ 3458029 h 3483429"/>
                <a:gd name="connsiteX4" fmla="*/ 0 w 9182100"/>
                <a:gd name="connsiteY4" fmla="*/ 3483429 h 3483429"/>
                <a:gd name="connsiteX5" fmla="*/ 27214 w 9182100"/>
                <a:gd name="connsiteY5" fmla="*/ 0 h 3483429"/>
                <a:gd name="connsiteX0" fmla="*/ 27214 w 9182100"/>
                <a:gd name="connsiteY0" fmla="*/ 0 h 3483429"/>
                <a:gd name="connsiteX1" fmla="*/ 5702300 w 9182100"/>
                <a:gd name="connsiteY1" fmla="*/ 1070429 h 3483429"/>
                <a:gd name="connsiteX2" fmla="*/ 9182094 w 9182100"/>
                <a:gd name="connsiteY2" fmla="*/ 794658 h 3483429"/>
                <a:gd name="connsiteX3" fmla="*/ 9182100 w 9182100"/>
                <a:gd name="connsiteY3" fmla="*/ 3458029 h 3483429"/>
                <a:gd name="connsiteX4" fmla="*/ 0 w 9182100"/>
                <a:gd name="connsiteY4" fmla="*/ 3483429 h 3483429"/>
                <a:gd name="connsiteX5" fmla="*/ 27214 w 9182100"/>
                <a:gd name="connsiteY5" fmla="*/ 0 h 3483429"/>
                <a:gd name="connsiteX0" fmla="*/ 27214 w 9182100"/>
                <a:gd name="connsiteY0" fmla="*/ 0 h 3483429"/>
                <a:gd name="connsiteX1" fmla="*/ 5702300 w 9182100"/>
                <a:gd name="connsiteY1" fmla="*/ 1070429 h 3483429"/>
                <a:gd name="connsiteX2" fmla="*/ 9182094 w 9182100"/>
                <a:gd name="connsiteY2" fmla="*/ 794658 h 3483429"/>
                <a:gd name="connsiteX3" fmla="*/ 9182100 w 9182100"/>
                <a:gd name="connsiteY3" fmla="*/ 3458029 h 3483429"/>
                <a:gd name="connsiteX4" fmla="*/ 0 w 9182100"/>
                <a:gd name="connsiteY4" fmla="*/ 3483429 h 3483429"/>
                <a:gd name="connsiteX5" fmla="*/ 27214 w 9182100"/>
                <a:gd name="connsiteY5" fmla="*/ 0 h 348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82100" h="3483429">
                  <a:moveTo>
                    <a:pt x="27214" y="0"/>
                  </a:moveTo>
                  <a:cubicBezTo>
                    <a:pt x="1920118" y="440267"/>
                    <a:pt x="4125687" y="1025072"/>
                    <a:pt x="5702300" y="1070429"/>
                  </a:cubicBezTo>
                  <a:cubicBezTo>
                    <a:pt x="7228113" y="1202872"/>
                    <a:pt x="8022161" y="930125"/>
                    <a:pt x="9182094" y="794658"/>
                  </a:cubicBezTo>
                  <a:cubicBezTo>
                    <a:pt x="9182094" y="1725991"/>
                    <a:pt x="9182100" y="2526696"/>
                    <a:pt x="9182100" y="3458029"/>
                  </a:cubicBezTo>
                  <a:lnTo>
                    <a:pt x="0" y="3483429"/>
                  </a:lnTo>
                  <a:cubicBezTo>
                    <a:pt x="4233" y="2437796"/>
                    <a:pt x="22981" y="1045633"/>
                    <a:pt x="27214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18" name="Kombinationstegning 423"/>
            <p:cNvSpPr/>
            <p:nvPr userDrawn="1"/>
          </p:nvSpPr>
          <p:spPr>
            <a:xfrm>
              <a:off x="-38100" y="3467100"/>
              <a:ext cx="9182100" cy="3429000"/>
            </a:xfrm>
            <a:custGeom>
              <a:avLst/>
              <a:gdLst>
                <a:gd name="connsiteX0" fmla="*/ 12700 w 9182100"/>
                <a:gd name="connsiteY0" fmla="*/ 0 h 3136900"/>
                <a:gd name="connsiteX1" fmla="*/ 5702300 w 9182100"/>
                <a:gd name="connsiteY1" fmla="*/ 1016000 h 3136900"/>
                <a:gd name="connsiteX2" fmla="*/ 9182100 w 9182100"/>
                <a:gd name="connsiteY2" fmla="*/ 609600 h 3136900"/>
                <a:gd name="connsiteX3" fmla="*/ 9182100 w 9182100"/>
                <a:gd name="connsiteY3" fmla="*/ 3136900 h 3136900"/>
                <a:gd name="connsiteX4" fmla="*/ 0 w 9182100"/>
                <a:gd name="connsiteY4" fmla="*/ 3136900 h 3136900"/>
                <a:gd name="connsiteX5" fmla="*/ 12700 w 9182100"/>
                <a:gd name="connsiteY5" fmla="*/ 0 h 3136900"/>
                <a:gd name="connsiteX0" fmla="*/ 12700 w 9182100"/>
                <a:gd name="connsiteY0" fmla="*/ 0 h 3136900"/>
                <a:gd name="connsiteX1" fmla="*/ 5702300 w 9182100"/>
                <a:gd name="connsiteY1" fmla="*/ 1016000 h 3136900"/>
                <a:gd name="connsiteX2" fmla="*/ 9182100 w 9182100"/>
                <a:gd name="connsiteY2" fmla="*/ 609600 h 3136900"/>
                <a:gd name="connsiteX3" fmla="*/ 9182100 w 9182100"/>
                <a:gd name="connsiteY3" fmla="*/ 3136900 h 3136900"/>
                <a:gd name="connsiteX4" fmla="*/ 0 w 9182100"/>
                <a:gd name="connsiteY4" fmla="*/ 3136900 h 3136900"/>
                <a:gd name="connsiteX5" fmla="*/ 12700 w 9182100"/>
                <a:gd name="connsiteY5" fmla="*/ 0 h 3136900"/>
                <a:gd name="connsiteX0" fmla="*/ 12700 w 9182100"/>
                <a:gd name="connsiteY0" fmla="*/ 0 h 3403600"/>
                <a:gd name="connsiteX1" fmla="*/ 5702300 w 9182100"/>
                <a:gd name="connsiteY1" fmla="*/ 1016000 h 3403600"/>
                <a:gd name="connsiteX2" fmla="*/ 9182100 w 9182100"/>
                <a:gd name="connsiteY2" fmla="*/ 609600 h 3403600"/>
                <a:gd name="connsiteX3" fmla="*/ 9182100 w 9182100"/>
                <a:gd name="connsiteY3" fmla="*/ 3403600 h 3403600"/>
                <a:gd name="connsiteX4" fmla="*/ 0 w 9182100"/>
                <a:gd name="connsiteY4" fmla="*/ 3136900 h 3403600"/>
                <a:gd name="connsiteX5" fmla="*/ 12700 w 9182100"/>
                <a:gd name="connsiteY5" fmla="*/ 0 h 3403600"/>
                <a:gd name="connsiteX0" fmla="*/ 12700 w 9182100"/>
                <a:gd name="connsiteY0" fmla="*/ 0 h 3429000"/>
                <a:gd name="connsiteX1" fmla="*/ 5702300 w 9182100"/>
                <a:gd name="connsiteY1" fmla="*/ 1016000 h 3429000"/>
                <a:gd name="connsiteX2" fmla="*/ 9182100 w 9182100"/>
                <a:gd name="connsiteY2" fmla="*/ 609600 h 3429000"/>
                <a:gd name="connsiteX3" fmla="*/ 9182100 w 9182100"/>
                <a:gd name="connsiteY3" fmla="*/ 3403600 h 3429000"/>
                <a:gd name="connsiteX4" fmla="*/ 0 w 9182100"/>
                <a:gd name="connsiteY4" fmla="*/ 3429000 h 3429000"/>
                <a:gd name="connsiteX5" fmla="*/ 12700 w 9182100"/>
                <a:gd name="connsiteY5" fmla="*/ 0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82100" h="3429000">
                  <a:moveTo>
                    <a:pt x="12700" y="0"/>
                  </a:moveTo>
                  <a:cubicBezTo>
                    <a:pt x="1909233" y="338667"/>
                    <a:pt x="3894667" y="1011767"/>
                    <a:pt x="5702300" y="1016000"/>
                  </a:cubicBezTo>
                  <a:cubicBezTo>
                    <a:pt x="7509933" y="1020233"/>
                    <a:pt x="8022167" y="745067"/>
                    <a:pt x="9182100" y="609600"/>
                  </a:cubicBezTo>
                  <a:lnTo>
                    <a:pt x="9182100" y="3403600"/>
                  </a:lnTo>
                  <a:lnTo>
                    <a:pt x="0" y="3429000"/>
                  </a:lnTo>
                  <a:cubicBezTo>
                    <a:pt x="4233" y="2383367"/>
                    <a:pt x="8467" y="1045633"/>
                    <a:pt x="127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571500" y="4419600"/>
            <a:ext cx="7048500" cy="1371600"/>
          </a:xfrm>
          <a:ln>
            <a:noFill/>
          </a:ln>
        </p:spPr>
        <p:txBody>
          <a:bodyPr vert="horz" tIns="0" rIns="18288" bIns="0" anchor="ctr">
            <a:normAutofit/>
          </a:bodyPr>
          <a:lstStyle>
            <a:lvl1pPr algn="l" rtl="0">
              <a:spcBef>
                <a:spcPct val="0"/>
              </a:spcBef>
              <a:buNone/>
              <a:defRPr lang="en-US" sz="2400" b="0" i="0" dirty="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section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569947" y="5943600"/>
            <a:ext cx="7051236" cy="838200"/>
          </a:xfrm>
        </p:spPr>
        <p:txBody>
          <a:bodyPr lIns="0" rIns="18288">
            <a:normAutofit/>
          </a:bodyPr>
          <a:lstStyle>
            <a:lvl1pPr marL="0" marR="45720" indent="0" algn="l">
              <a:buNone/>
              <a:defRPr sz="2000" b="0">
                <a:solidFill>
                  <a:schemeClr val="tx2">
                    <a:lumMod val="40000"/>
                    <a:lumOff val="60000"/>
                  </a:schemeClr>
                </a:solidFill>
                <a:latin typeface="AvantGarde Md BT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Section subtitle style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905" y="116632"/>
            <a:ext cx="4504766" cy="1245344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-styl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76400"/>
            <a:ext cx="3808504" cy="659352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000" b="1" cap="none" baseline="0">
                <a:solidFill>
                  <a:schemeClr val="accent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76800" y="1680909"/>
            <a:ext cx="3810000" cy="654843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lIns="45720" tIns="0" rIns="45720" bIns="0" anchor="ctr">
            <a:normAutofit/>
          </a:bodyPr>
          <a:lstStyle>
            <a:lvl1pPr marL="0" indent="0">
              <a:buNone/>
              <a:defRPr sz="2000" b="1" cap="none" baseline="0">
                <a:solidFill>
                  <a:schemeClr val="accent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914400" y="2335752"/>
            <a:ext cx="3808504" cy="3845720"/>
          </a:xfrm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t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35752"/>
            <a:ext cx="3810000" cy="3845720"/>
          </a:xfrm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t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3A80-4735-4B73-9EB6-4FCC45AF6ECC}" type="datetime1">
              <a:rPr lang="en-US" smtClean="0"/>
              <a:pPr/>
              <a:t>7/16/2015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C93F-3BF7-43D4-91D0-64321E983D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-styl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76400"/>
            <a:ext cx="3808504" cy="659352"/>
          </a:xfrm>
          <a:solidFill>
            <a:schemeClr val="accent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76800" y="1680909"/>
            <a:ext cx="3810000" cy="654843"/>
          </a:xfrm>
          <a:solidFill>
            <a:schemeClr val="accent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lIns="45720" tIns="0" rIns="45720" bIns="0" anchor="ctr">
            <a:norm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914400" y="2335752"/>
            <a:ext cx="3808504" cy="3845720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t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35752"/>
            <a:ext cx="3810000" cy="3845720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t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3A80-4735-4B73-9EB6-4FCC45AF6ECC}" type="datetime1">
              <a:rPr lang="en-US" smtClean="0"/>
              <a:pPr/>
              <a:t>7/16/2015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C93F-3BF7-43D4-91D0-64321E983D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A7EF-610F-49A2-B089-62D6A509B82F}" type="datetime1">
              <a:rPr lang="en-US" smtClean="0"/>
              <a:pPr/>
              <a:t>7/16/2015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C93F-3BF7-43D4-91D0-64321E983D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5334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914400" y="1066800"/>
            <a:ext cx="7924800" cy="525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9050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1570D5D-FACE-48F0-BC9D-E155C01D5E79}" type="datetime1">
              <a:rPr lang="en-US" smtClean="0"/>
              <a:pPr/>
              <a:t>7/16/2015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1148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103909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 flipV="1">
            <a:off x="0" y="6352656"/>
            <a:ext cx="2483768" cy="5327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86800" y="6358273"/>
            <a:ext cx="457200" cy="499727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0" anchor="ctr"/>
          <a:lstStyle>
            <a:lvl1pPr algn="ctr" eaLnBrk="1" latinLnBrk="0" hangingPunct="1">
              <a:defRPr kumimoji="0" sz="1200"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93B9C93F-3BF7-43D4-91D0-64321E983D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25"/>
          <p:cNvSpPr>
            <a:spLocks noChangeArrowheads="1"/>
          </p:cNvSpPr>
          <p:nvPr userDrawn="1"/>
        </p:nvSpPr>
        <p:spPr bwMode="auto">
          <a:xfrm>
            <a:off x="0" y="152400"/>
            <a:ext cx="9144000" cy="457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Rectangle 25"/>
          <p:cNvSpPr>
            <a:spLocks noChangeArrowheads="1"/>
          </p:cNvSpPr>
          <p:nvPr userDrawn="1"/>
        </p:nvSpPr>
        <p:spPr bwMode="auto">
          <a:xfrm flipV="1">
            <a:off x="2483768" y="6352656"/>
            <a:ext cx="6192688" cy="53272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0" y="6381751"/>
            <a:ext cx="1655390" cy="4576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8" r:id="rId2"/>
    <p:sldLayoutId id="2147483890" r:id="rId3"/>
    <p:sldLayoutId id="2147483910" r:id="rId4"/>
    <p:sldLayoutId id="2147483892" r:id="rId5"/>
    <p:sldLayoutId id="2147483909" r:id="rId6"/>
    <p:sldLayoutId id="2147483893" r:id="rId7"/>
    <p:sldLayoutId id="2147483903" r:id="rId8"/>
    <p:sldLayoutId id="2147483894" r:id="rId9"/>
    <p:sldLayoutId id="2147483895" r:id="rId10"/>
    <p:sldLayoutId id="2147483896" r:id="rId11"/>
    <p:sldLayoutId id="2147483898" r:id="rId12"/>
    <p:sldLayoutId id="2147483899" r:id="rId13"/>
  </p:sldLayoutIdLst>
  <p:transition>
    <p:pull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2000" b="0" i="0" kern="1200">
          <a:ln>
            <a:noFill/>
          </a:ln>
          <a:solidFill>
            <a:schemeClr val="accent2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234950" indent="-23495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" pitchFamily="2" charset="2"/>
        <a:buChar char="§"/>
        <a:defRPr kumimoji="0" sz="20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1pPr>
      <a:lvl2pPr marL="460375" indent="-225425" algn="l" rtl="0" eaLnBrk="1" latinLnBrk="0" hangingPunct="1">
        <a:spcBef>
          <a:spcPct val="20000"/>
        </a:spcBef>
        <a:buClr>
          <a:schemeClr val="accent1"/>
        </a:buClr>
        <a:buSzPct val="100000"/>
        <a:buFont typeface="Trebuchet MS" pitchFamily="34" charset="0"/>
        <a:buChar char="—"/>
        <a:defRPr kumimoji="0" sz="18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2pPr>
      <a:lvl3pPr marL="623888" indent="-166688" algn="l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0" sz="18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3pPr>
      <a:lvl4pPr marL="803275" indent="-179388" algn="l" rtl="0" eaLnBrk="1" latinLnBrk="0" hangingPunct="1">
        <a:spcBef>
          <a:spcPct val="20000"/>
        </a:spcBef>
        <a:buClr>
          <a:schemeClr val="accent1"/>
        </a:buClr>
        <a:buSzPct val="100000"/>
        <a:buFont typeface="Trebuchet MS" pitchFamily="34" charset="0"/>
        <a:buChar char="—"/>
        <a:defRPr kumimoji="0" sz="18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4pPr>
      <a:lvl5pPr marL="969963" indent="-166688" algn="l" rtl="0" eaLnBrk="1" latinLnBrk="0" hangingPunct="1">
        <a:spcBef>
          <a:spcPct val="20000"/>
        </a:spcBef>
        <a:buClr>
          <a:schemeClr val="accent1"/>
        </a:buClr>
        <a:buSzPct val="65000"/>
        <a:buFont typeface="Courier New" pitchFamily="49" charset="0"/>
        <a:buChar char="o"/>
        <a:defRPr kumimoji="0" sz="18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4581128"/>
            <a:ext cx="8856984" cy="13716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Calibri"/>
                <a:cs typeface="Calibri"/>
              </a:rPr>
              <a:t>Monitoring the </a:t>
            </a:r>
            <a:r>
              <a:rPr lang="en-US" sz="4400" b="1" dirty="0" smtClean="0">
                <a:latin typeface="Calibri"/>
                <a:cs typeface="Calibri"/>
              </a:rPr>
              <a:t>Psychological Health </a:t>
            </a:r>
            <a:r>
              <a:rPr lang="en-US" sz="4400" b="1" dirty="0">
                <a:latin typeface="Calibri"/>
                <a:cs typeface="Calibri"/>
              </a:rPr>
              <a:t>of </a:t>
            </a:r>
            <a:r>
              <a:rPr lang="en-US" sz="4400" b="1" dirty="0" smtClean="0">
                <a:latin typeface="Calibri"/>
                <a:cs typeface="Calibri"/>
              </a:rPr>
              <a:t>Employees </a:t>
            </a:r>
            <a:r>
              <a:rPr lang="en-US" sz="4400" b="1" dirty="0">
                <a:latin typeface="Calibri"/>
                <a:cs typeface="Calibri"/>
              </a:rPr>
              <a:t>and </a:t>
            </a:r>
            <a:r>
              <a:rPr lang="en-US" sz="4400" b="1" dirty="0" smtClean="0">
                <a:latin typeface="Calibri"/>
                <a:cs typeface="Calibri"/>
              </a:rPr>
              <a:t>Conditions </a:t>
            </a:r>
            <a:br>
              <a:rPr lang="en-US" sz="4400" b="1" dirty="0" smtClean="0">
                <a:latin typeface="Calibri"/>
                <a:cs typeface="Calibri"/>
              </a:rPr>
            </a:br>
            <a:r>
              <a:rPr lang="en-US" sz="4400" b="1" dirty="0" smtClean="0">
                <a:latin typeface="Calibri"/>
                <a:cs typeface="Calibri"/>
              </a:rPr>
              <a:t>at </a:t>
            </a:r>
            <a:r>
              <a:rPr lang="en-US" sz="4400" b="1" dirty="0">
                <a:latin typeface="Calibri"/>
                <a:cs typeface="Calibri"/>
              </a:rPr>
              <a:t>the </a:t>
            </a:r>
            <a:r>
              <a:rPr lang="en-US" sz="4400" b="1" dirty="0" smtClean="0">
                <a:latin typeface="Calibri"/>
                <a:cs typeface="Calibri"/>
              </a:rPr>
              <a:t>Workplace </a:t>
            </a:r>
            <a:endParaRPr lang="en-US" sz="4400" b="1" dirty="0"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09320"/>
            <a:ext cx="9144000" cy="516864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Michael Tunnecliffe (Clinical Psychologist)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6285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9C93F-3BF7-43D4-91D0-64321E983D4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 descr="EAP Pa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8640"/>
            <a:ext cx="4355081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32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9C93F-3BF7-43D4-91D0-64321E983D4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9512" y="764704"/>
            <a:ext cx="8964488" cy="5940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1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en-AU" sz="3200" dirty="0" smtClean="0">
                <a:latin typeface="Calibri"/>
                <a:cs typeface="Calibri"/>
              </a:rPr>
              <a:t>Determining the regulatory environment in which the review must take place in terms of relevant Acts, Regulations and Codes of Practice.</a:t>
            </a:r>
          </a:p>
          <a:p>
            <a:pPr marL="514350" indent="-514350">
              <a:lnSpc>
                <a:spcPct val="11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en-AU" sz="3200" dirty="0" smtClean="0">
                <a:latin typeface="Calibri"/>
                <a:cs typeface="Calibri"/>
              </a:rPr>
              <a:t>Developing an understanding of the organisation, its work processes and people.</a:t>
            </a:r>
          </a:p>
          <a:p>
            <a:pPr marL="514350" indent="-514350">
              <a:lnSpc>
                <a:spcPct val="110000"/>
              </a:lnSpc>
              <a:buClr>
                <a:schemeClr val="accent6"/>
              </a:buClr>
              <a:buFont typeface="+mj-lt"/>
              <a:buAutoNum type="arabicPeriod"/>
            </a:pPr>
            <a:r>
              <a:rPr lang="en-AU" sz="3200" dirty="0" smtClean="0">
                <a:latin typeface="Calibri"/>
                <a:cs typeface="Calibri"/>
              </a:rPr>
              <a:t>Understanding the risks and protective factors</a:t>
            </a:r>
          </a:p>
          <a:p>
            <a:pPr marL="914400" lvl="1" indent="-457200">
              <a:lnSpc>
                <a:spcPct val="110000"/>
              </a:lnSpc>
              <a:buClr>
                <a:schemeClr val="accent6"/>
              </a:buClr>
              <a:buSzPct val="70000"/>
              <a:buFont typeface="Wingdings" charset="2"/>
              <a:buChar char="§"/>
            </a:pPr>
            <a:r>
              <a:rPr lang="en-AU" sz="3200" dirty="0" smtClean="0">
                <a:latin typeface="Calibri"/>
                <a:cs typeface="Calibri"/>
              </a:rPr>
              <a:t>nature of the work </a:t>
            </a:r>
            <a:endParaRPr lang="en-AU" sz="3200" dirty="0">
              <a:latin typeface="Calibri"/>
              <a:cs typeface="Calibri"/>
            </a:endParaRPr>
          </a:p>
          <a:p>
            <a:pPr marL="914400" lvl="1" indent="-457200">
              <a:lnSpc>
                <a:spcPct val="110000"/>
              </a:lnSpc>
              <a:buClr>
                <a:schemeClr val="accent6"/>
              </a:buClr>
              <a:buSzPct val="70000"/>
              <a:buFont typeface="Wingdings" charset="2"/>
              <a:buChar char="§"/>
            </a:pPr>
            <a:r>
              <a:rPr lang="en-AU" sz="3200" dirty="0" smtClean="0">
                <a:latin typeface="Calibri"/>
                <a:cs typeface="Calibri"/>
              </a:rPr>
              <a:t>work conditions.</a:t>
            </a:r>
          </a:p>
          <a:p>
            <a:pPr marL="514350" indent="-514350">
              <a:lnSpc>
                <a:spcPct val="110000"/>
              </a:lnSpc>
              <a:buClr>
                <a:schemeClr val="accent6"/>
              </a:buClr>
              <a:buAutoNum type="arabicPeriod" startAt="4"/>
            </a:pPr>
            <a:r>
              <a:rPr lang="en-AU" sz="3200" dirty="0" smtClean="0">
                <a:latin typeface="Calibri"/>
                <a:cs typeface="Calibri"/>
              </a:rPr>
              <a:t>Identifying any “at risk” groups within the work</a:t>
            </a:r>
          </a:p>
          <a:p>
            <a:pPr>
              <a:lnSpc>
                <a:spcPct val="110000"/>
              </a:lnSpc>
              <a:buClr>
                <a:schemeClr val="accent6"/>
              </a:buClr>
            </a:pPr>
            <a:r>
              <a:rPr lang="en-AU" sz="3200" dirty="0">
                <a:latin typeface="Calibri"/>
                <a:cs typeface="Calibri"/>
              </a:rPr>
              <a:t> </a:t>
            </a:r>
            <a:r>
              <a:rPr lang="en-AU" sz="3200" dirty="0" smtClean="0">
                <a:latin typeface="Calibri"/>
                <a:cs typeface="Calibri"/>
              </a:rPr>
              <a:t>     environment (e.g. minority groups).</a:t>
            </a:r>
            <a:endParaRPr lang="en-AU" sz="3200" dirty="0">
              <a:latin typeface="Calibri"/>
              <a:cs typeface="Calibri"/>
            </a:endParaRPr>
          </a:p>
          <a:p>
            <a:pPr lvl="1">
              <a:buClr>
                <a:schemeClr val="accent6"/>
              </a:buClr>
              <a:buSzPct val="70000"/>
            </a:pP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17467" cy="576064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90"/>
                </a:solidFill>
                <a:latin typeface="Calibri"/>
                <a:cs typeface="Calibri"/>
              </a:rPr>
              <a:t>PRE-REVIEW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281551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9C93F-3BF7-43D4-91D0-64321E983D4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Down Arrow Callout 2"/>
          <p:cNvSpPr/>
          <p:nvPr/>
        </p:nvSpPr>
        <p:spPr>
          <a:xfrm>
            <a:off x="2195736" y="404664"/>
            <a:ext cx="4392488" cy="2232248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520" y="2852936"/>
            <a:ext cx="8496944" cy="33123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5536" y="2996952"/>
            <a:ext cx="8208912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/>
                <a:cs typeface="Arial Black"/>
              </a:rPr>
              <a:t>Aims:</a:t>
            </a:r>
            <a:endParaRPr lang="en-US" sz="1000" dirty="0">
              <a:latin typeface="Arial Black"/>
              <a:cs typeface="Arial Black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Calibri"/>
                <a:cs typeface="Calibri"/>
              </a:rPr>
              <a:t>Identify the workplace </a:t>
            </a:r>
            <a:r>
              <a:rPr lang="en-US" sz="2800" dirty="0">
                <a:latin typeface="Calibri"/>
                <a:cs typeface="Calibri"/>
              </a:rPr>
              <a:t>and community </a:t>
            </a:r>
            <a:r>
              <a:rPr lang="en-US" sz="2800" dirty="0" smtClean="0">
                <a:latin typeface="Calibri"/>
                <a:cs typeface="Calibri"/>
              </a:rPr>
              <a:t>risks to mental health.</a:t>
            </a:r>
            <a:endParaRPr lang="en-US" sz="2800" dirty="0">
              <a:latin typeface="Calibri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Calibri"/>
                <a:cs typeface="Calibri"/>
              </a:rPr>
              <a:t>Review </a:t>
            </a:r>
            <a:r>
              <a:rPr lang="en-US" sz="2800" dirty="0">
                <a:latin typeface="Calibri"/>
                <a:cs typeface="Calibri"/>
              </a:rPr>
              <a:t>the </a:t>
            </a:r>
            <a:r>
              <a:rPr lang="en-US" sz="2800" dirty="0" smtClean="0">
                <a:latin typeface="Calibri"/>
                <a:cs typeface="Calibri"/>
              </a:rPr>
              <a:t>effectiveness </a:t>
            </a:r>
            <a:r>
              <a:rPr lang="en-US" sz="2800" dirty="0">
                <a:latin typeface="Calibri"/>
                <a:cs typeface="Calibri"/>
              </a:rPr>
              <a:t>of </a:t>
            </a:r>
            <a:r>
              <a:rPr lang="en-US" sz="2800" dirty="0" smtClean="0">
                <a:latin typeface="Calibri"/>
                <a:cs typeface="Calibri"/>
              </a:rPr>
              <a:t>existing </a:t>
            </a:r>
            <a:r>
              <a:rPr lang="en-US" sz="2800" dirty="0">
                <a:latin typeface="Calibri"/>
                <a:cs typeface="Calibri"/>
              </a:rPr>
              <a:t>processes to manage </a:t>
            </a:r>
            <a:r>
              <a:rPr lang="en-US" sz="2800" dirty="0" smtClean="0">
                <a:latin typeface="Calibri"/>
                <a:cs typeface="Calibri"/>
              </a:rPr>
              <a:t>these risks and </a:t>
            </a:r>
            <a:r>
              <a:rPr lang="en-US" sz="2800" dirty="0">
                <a:latin typeface="Calibri"/>
                <a:cs typeface="Calibri"/>
              </a:rPr>
              <a:t>promote mental </a:t>
            </a:r>
            <a:r>
              <a:rPr lang="en-US" sz="2800" dirty="0" smtClean="0">
                <a:latin typeface="Calibri"/>
                <a:cs typeface="Calibri"/>
              </a:rPr>
              <a:t>health.</a:t>
            </a:r>
            <a:endParaRPr lang="en-US" sz="2800" dirty="0">
              <a:latin typeface="Calibri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latin typeface="Calibri"/>
                <a:cs typeface="Calibri"/>
              </a:rPr>
              <a:t>Make </a:t>
            </a:r>
            <a:r>
              <a:rPr lang="en-US" sz="2800" dirty="0">
                <a:latin typeface="Calibri"/>
                <a:cs typeface="Calibri"/>
              </a:rPr>
              <a:t>recommendations for improvements </a:t>
            </a:r>
            <a:r>
              <a:rPr lang="en-US" sz="2800" dirty="0" smtClean="0">
                <a:latin typeface="Calibri"/>
                <a:cs typeface="Calibri"/>
              </a:rPr>
              <a:t>to the </a:t>
            </a:r>
            <a:r>
              <a:rPr lang="en-US" sz="2800" dirty="0" err="1" smtClean="0">
                <a:latin typeface="Calibri"/>
                <a:cs typeface="Calibri"/>
              </a:rPr>
              <a:t>organisation’s</a:t>
            </a:r>
            <a:r>
              <a:rPr lang="en-US" sz="2800" dirty="0" smtClean="0">
                <a:latin typeface="Calibri"/>
                <a:cs typeface="Calibri"/>
              </a:rPr>
              <a:t> management </a:t>
            </a:r>
            <a:r>
              <a:rPr lang="en-US" sz="2800" dirty="0">
                <a:latin typeface="Calibri"/>
                <a:cs typeface="Calibri"/>
              </a:rPr>
              <a:t>of mental health.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5736" y="548680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90"/>
                </a:solidFill>
                <a:latin typeface="Arial Black"/>
                <a:cs typeface="Arial Black"/>
              </a:rPr>
              <a:t>Workplace Mental Health Review</a:t>
            </a:r>
          </a:p>
        </p:txBody>
      </p:sp>
    </p:spTree>
    <p:extLst>
      <p:ext uri="{BB962C8B-B14F-4D97-AF65-F5344CB8AC3E}">
        <p14:creationId xmlns:p14="http://schemas.microsoft.com/office/powerpoint/2010/main" val="784417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9C93F-3BF7-43D4-91D0-64321E983D4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Down Arrow Callout 2"/>
          <p:cNvSpPr/>
          <p:nvPr/>
        </p:nvSpPr>
        <p:spPr>
          <a:xfrm>
            <a:off x="2411760" y="404664"/>
            <a:ext cx="4392488" cy="2232248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520" y="2852936"/>
            <a:ext cx="2520280" cy="33123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47864" y="2852936"/>
            <a:ext cx="2520280" cy="33123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44208" y="2852936"/>
            <a:ext cx="2520280" cy="33123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333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>
            <a:off x="2771800" y="4509120"/>
            <a:ext cx="576064" cy="0"/>
          </a:xfrm>
          <a:prstGeom prst="straightConnector1">
            <a:avLst/>
          </a:prstGeom>
          <a:ln w="38100" cmpd="sng">
            <a:solidFill>
              <a:srgbClr val="3333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68144" y="4365104"/>
            <a:ext cx="576064" cy="0"/>
          </a:xfrm>
          <a:prstGeom prst="straightConnector1">
            <a:avLst/>
          </a:prstGeom>
          <a:ln w="38100" cmpd="sng">
            <a:solidFill>
              <a:srgbClr val="3333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5536" y="3068960"/>
            <a:ext cx="237626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/>
                <a:cs typeface="Arial Black"/>
              </a:rPr>
              <a:t>Focus:</a:t>
            </a:r>
          </a:p>
          <a:p>
            <a:endParaRPr lang="en-US" sz="1000" dirty="0">
              <a:latin typeface="Arial Black"/>
              <a:cs typeface="Arial Black"/>
            </a:endParaRPr>
          </a:p>
          <a:p>
            <a:r>
              <a:rPr lang="en-US" sz="2400" b="1" dirty="0" smtClean="0">
                <a:latin typeface="Calibri"/>
                <a:cs typeface="Calibri"/>
              </a:rPr>
              <a:t>12 key areas of Mental Health risk exposure in the workplace.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1880" y="3068960"/>
            <a:ext cx="244827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/>
                <a:cs typeface="Arial Black"/>
              </a:rPr>
              <a:t>Method:</a:t>
            </a:r>
          </a:p>
          <a:p>
            <a:endParaRPr lang="en-US" sz="1000" dirty="0">
              <a:latin typeface="Arial Black"/>
              <a:cs typeface="Arial Black"/>
            </a:endParaRP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Calibri"/>
                <a:cs typeface="Calibri"/>
              </a:rPr>
              <a:t>Key review questions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Calibri"/>
                <a:cs typeface="Calibri"/>
              </a:rPr>
              <a:t>Policy reviews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Calibri"/>
                <a:cs typeface="Calibri"/>
              </a:rPr>
              <a:t>Interviews with key people.     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88224" y="3068960"/>
            <a:ext cx="2376264" cy="333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/>
                <a:cs typeface="Arial Black"/>
              </a:rPr>
              <a:t>Evidence:</a:t>
            </a:r>
            <a:endParaRPr lang="en-US" sz="2800" dirty="0">
              <a:latin typeface="Arial Black"/>
              <a:cs typeface="Arial Black"/>
            </a:endParaRPr>
          </a:p>
          <a:p>
            <a:endParaRPr lang="en-US" sz="1050" dirty="0">
              <a:latin typeface="Arial Black"/>
              <a:cs typeface="Arial Black"/>
            </a:endParaRP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Calibri"/>
                <a:cs typeface="Calibri"/>
              </a:rPr>
              <a:t>Documents</a:t>
            </a:r>
            <a:endParaRPr lang="en-US" sz="2400" b="1" dirty="0">
              <a:latin typeface="Calibri"/>
              <a:cs typeface="Calibri"/>
            </a:endParaRP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Calibri"/>
                <a:cs typeface="Calibri"/>
              </a:rPr>
              <a:t>Training records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Calibri"/>
                <a:cs typeface="Calibri"/>
              </a:rPr>
              <a:t>Data gathered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Calibri"/>
                <a:cs typeface="Calibri"/>
              </a:rPr>
              <a:t>Handouts, posters, etc.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Calibri"/>
                <a:cs typeface="Calibri"/>
              </a:rPr>
              <a:t>   </a:t>
            </a:r>
            <a:r>
              <a:rPr lang="en-US" sz="2800" b="1" dirty="0" smtClean="0">
                <a:latin typeface="Calibri"/>
                <a:cs typeface="Calibri"/>
              </a:rPr>
              <a:t>     </a:t>
            </a:r>
            <a:endParaRPr lang="en-US" sz="2800" b="1" dirty="0"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11760" y="548680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90"/>
                </a:solidFill>
                <a:latin typeface="Arial Black"/>
                <a:cs typeface="Arial Black"/>
              </a:rPr>
              <a:t>Workplace Mental Health Review</a:t>
            </a:r>
          </a:p>
        </p:txBody>
      </p:sp>
    </p:spTree>
    <p:extLst>
      <p:ext uri="{BB962C8B-B14F-4D97-AF65-F5344CB8AC3E}">
        <p14:creationId xmlns:p14="http://schemas.microsoft.com/office/powerpoint/2010/main" val="351721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9C93F-3BF7-43D4-91D0-64321E983D4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9512" y="764704"/>
            <a:ext cx="89644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3200" dirty="0" smtClean="0">
                <a:latin typeface="Calibri"/>
                <a:cs typeface="Calibri"/>
              </a:rPr>
              <a:t>Survey of current MH policies and procedures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3200" dirty="0" smtClean="0">
                <a:latin typeface="Calibri"/>
                <a:cs typeface="Calibri"/>
              </a:rPr>
              <a:t>Identification </a:t>
            </a:r>
            <a:r>
              <a:rPr lang="en-US" sz="3200" dirty="0">
                <a:latin typeface="Calibri"/>
                <a:cs typeface="Calibri"/>
              </a:rPr>
              <a:t>of work factors or situations that may increase the level of stress or MH </a:t>
            </a:r>
            <a:r>
              <a:rPr lang="en-US" sz="3200" dirty="0" smtClean="0">
                <a:latin typeface="Calibri"/>
                <a:cs typeface="Calibri"/>
              </a:rPr>
              <a:t>issues</a:t>
            </a:r>
          </a:p>
          <a:p>
            <a:pPr marL="971550" lvl="1" indent="-514350">
              <a:buClr>
                <a:schemeClr val="accent6"/>
              </a:buClr>
              <a:buSzPct val="70000"/>
              <a:buFont typeface="Wingdings" charset="2"/>
              <a:buChar char="§"/>
            </a:pPr>
            <a:r>
              <a:rPr lang="en-US" sz="2800" dirty="0">
                <a:latin typeface="Calibri"/>
                <a:cs typeface="Calibri"/>
              </a:rPr>
              <a:t>Nature of the </a:t>
            </a:r>
            <a:r>
              <a:rPr lang="en-US" sz="2800" dirty="0" smtClean="0">
                <a:latin typeface="Calibri"/>
                <a:cs typeface="Calibri"/>
              </a:rPr>
              <a:t>work </a:t>
            </a:r>
          </a:p>
          <a:p>
            <a:pPr marL="971550" lvl="1" indent="-514350">
              <a:buClr>
                <a:schemeClr val="accent6"/>
              </a:buClr>
              <a:buSzPct val="70000"/>
              <a:buFont typeface="Wingdings" charset="2"/>
              <a:buChar char="§"/>
            </a:pPr>
            <a:r>
              <a:rPr lang="en-US" sz="2800" dirty="0" smtClean="0">
                <a:latin typeface="Calibri"/>
                <a:cs typeface="Calibri"/>
              </a:rPr>
              <a:t>Work conditions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3200" dirty="0" smtClean="0">
                <a:latin typeface="Calibri"/>
                <a:cs typeface="Calibri"/>
              </a:rPr>
              <a:t>Identification and management of individuals, groups or roles </a:t>
            </a:r>
            <a:r>
              <a:rPr lang="en-US" sz="3200" dirty="0">
                <a:latin typeface="Calibri"/>
                <a:cs typeface="Calibri"/>
              </a:rPr>
              <a:t>at higher </a:t>
            </a:r>
            <a:r>
              <a:rPr lang="en-US" sz="3200" dirty="0" smtClean="0">
                <a:latin typeface="Calibri"/>
                <a:cs typeface="Calibri"/>
              </a:rPr>
              <a:t>risk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3200" dirty="0" smtClean="0">
                <a:latin typeface="Calibri"/>
                <a:cs typeface="Calibri"/>
              </a:rPr>
              <a:t>Management of MH risk factors:</a:t>
            </a:r>
          </a:p>
          <a:p>
            <a:pPr marL="971550" lvl="1" indent="-514350">
              <a:buClr>
                <a:schemeClr val="accent6"/>
              </a:buClr>
              <a:buSzPct val="70000"/>
              <a:buFont typeface="Wingdings" charset="2"/>
              <a:buChar char="§"/>
            </a:pPr>
            <a:r>
              <a:rPr lang="en-US" sz="2800" dirty="0">
                <a:latin typeface="Calibri"/>
                <a:cs typeface="Calibri"/>
              </a:rPr>
              <a:t>Alcohol and Other Drugs</a:t>
            </a:r>
          </a:p>
          <a:p>
            <a:pPr marL="971550" lvl="1" indent="-514350">
              <a:buClr>
                <a:schemeClr val="accent6"/>
              </a:buClr>
              <a:buSzPct val="70000"/>
              <a:buFont typeface="Wingdings" charset="2"/>
              <a:buChar char="§"/>
            </a:pPr>
            <a:r>
              <a:rPr lang="en-US" sz="2800" dirty="0">
                <a:latin typeface="Calibri"/>
                <a:cs typeface="Calibri"/>
              </a:rPr>
              <a:t>Fatigue issues</a:t>
            </a:r>
            <a:endParaRPr lang="en-AU" sz="2800" dirty="0">
              <a:latin typeface="Calibri"/>
              <a:cs typeface="Calibri"/>
            </a:endParaRPr>
          </a:p>
          <a:p>
            <a:pPr marL="971550" lvl="1" indent="-514350">
              <a:buClr>
                <a:schemeClr val="accent6"/>
              </a:buClr>
              <a:buSzPct val="70000"/>
              <a:buFont typeface="Wingdings" charset="2"/>
              <a:buChar char="§"/>
            </a:pPr>
            <a:r>
              <a:rPr lang="en-US" sz="2800" dirty="0">
                <a:latin typeface="Calibri"/>
                <a:cs typeface="Calibri"/>
              </a:rPr>
              <a:t>Bullying and Harassment</a:t>
            </a:r>
            <a:r>
              <a:rPr lang="en-AU" sz="2800" dirty="0">
                <a:latin typeface="Calibri"/>
                <a:cs typeface="Calibri"/>
              </a:rPr>
              <a:t> </a:t>
            </a:r>
            <a:endParaRPr lang="en-US" sz="3200" dirty="0" smtClean="0">
              <a:latin typeface="Calibri"/>
              <a:cs typeface="Calibri"/>
            </a:endParaRPr>
          </a:p>
          <a:p>
            <a:pPr marL="514350" indent="-514350">
              <a:buClr>
                <a:schemeClr val="accent6"/>
              </a:buClr>
              <a:buFont typeface="+mj-lt"/>
              <a:buAutoNum type="arabicPeriod"/>
            </a:pPr>
            <a:r>
              <a:rPr lang="en-US" sz="3200" dirty="0" smtClean="0">
                <a:latin typeface="Calibri"/>
                <a:cs typeface="Calibri"/>
              </a:rPr>
              <a:t>Leadership role of </a:t>
            </a:r>
            <a:r>
              <a:rPr lang="en-AU" sz="3200" dirty="0" smtClean="0">
                <a:latin typeface="Calibri"/>
                <a:cs typeface="Calibri"/>
              </a:rPr>
              <a:t>senior staff / specialists</a:t>
            </a:r>
            <a:endParaRPr lang="en-AU" sz="3200" dirty="0">
              <a:latin typeface="Calibri"/>
              <a:cs typeface="Calibri"/>
            </a:endParaRPr>
          </a:p>
          <a:p>
            <a:pPr lvl="1">
              <a:buClr>
                <a:schemeClr val="accent6"/>
              </a:buClr>
              <a:buSzPct val="70000"/>
            </a:pP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17467" cy="576064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90"/>
                </a:solidFill>
                <a:latin typeface="Calibri"/>
                <a:cs typeface="Calibri"/>
              </a:rPr>
              <a:t>MENTAL HEALTH AUDIT</a:t>
            </a:r>
          </a:p>
        </p:txBody>
      </p:sp>
    </p:spTree>
    <p:extLst>
      <p:ext uri="{BB962C8B-B14F-4D97-AF65-F5344CB8AC3E}">
        <p14:creationId xmlns:p14="http://schemas.microsoft.com/office/powerpoint/2010/main" val="1825409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9C93F-3BF7-43D4-91D0-64321E983D4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9512" y="764704"/>
            <a:ext cx="896448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3200" dirty="0" smtClean="0">
                <a:solidFill>
                  <a:schemeClr val="accent6"/>
                </a:solidFill>
                <a:latin typeface="Calibri"/>
                <a:cs typeface="Calibri"/>
              </a:rPr>
              <a:t>6.  </a:t>
            </a:r>
            <a:r>
              <a:rPr lang="en-US" sz="3200" dirty="0" smtClean="0">
                <a:latin typeface="Calibri"/>
                <a:cs typeface="Calibri"/>
              </a:rPr>
              <a:t>Employee </a:t>
            </a:r>
            <a:r>
              <a:rPr lang="en-US" sz="3200" dirty="0">
                <a:latin typeface="Calibri"/>
                <a:cs typeface="Calibri"/>
              </a:rPr>
              <a:t>mental health promotion to increase</a:t>
            </a:r>
            <a:r>
              <a:rPr lang="en-US" sz="3200" dirty="0" smtClean="0">
                <a:latin typeface="Calibri"/>
                <a:cs typeface="Calibri"/>
              </a:rPr>
              <a:t>:</a:t>
            </a:r>
          </a:p>
          <a:p>
            <a:pPr marL="971550" lvl="1" indent="-514350">
              <a:buClr>
                <a:schemeClr val="accent6"/>
              </a:buClr>
              <a:buSzPct val="70000"/>
              <a:buFont typeface="Wingdings" charset="2"/>
              <a:buChar char="§"/>
            </a:pPr>
            <a:r>
              <a:rPr lang="en-US" sz="2800" dirty="0">
                <a:latin typeface="Calibri"/>
                <a:cs typeface="Calibri"/>
              </a:rPr>
              <a:t>Protective </a:t>
            </a:r>
            <a:r>
              <a:rPr lang="en-US" sz="2800" dirty="0" smtClean="0">
                <a:latin typeface="Calibri"/>
                <a:cs typeface="Calibri"/>
              </a:rPr>
              <a:t>factors</a:t>
            </a:r>
            <a:endParaRPr lang="en-US" sz="2800" dirty="0">
              <a:latin typeface="Calibri"/>
              <a:cs typeface="Calibri"/>
            </a:endParaRPr>
          </a:p>
          <a:p>
            <a:pPr marL="971550" lvl="1" indent="-514350">
              <a:buClr>
                <a:schemeClr val="accent6"/>
              </a:buClr>
              <a:buSzPct val="70000"/>
              <a:buFont typeface="Wingdings" charset="2"/>
              <a:buChar char="§"/>
            </a:pPr>
            <a:r>
              <a:rPr lang="en-US" sz="2800" dirty="0">
                <a:latin typeface="Calibri"/>
                <a:cs typeface="Calibri"/>
              </a:rPr>
              <a:t>Willingness to access </a:t>
            </a:r>
            <a:r>
              <a:rPr lang="en-US" sz="2800" dirty="0" smtClean="0">
                <a:latin typeface="Calibri"/>
                <a:cs typeface="Calibri"/>
              </a:rPr>
              <a:t>support</a:t>
            </a:r>
          </a:p>
          <a:p>
            <a:pPr marL="514350" indent="-514350">
              <a:buClr>
                <a:schemeClr val="accent6"/>
              </a:buClr>
              <a:buAutoNum type="arabicPeriod" startAt="7"/>
            </a:pPr>
            <a:r>
              <a:rPr lang="en-AU" sz="3200" dirty="0" smtClean="0">
                <a:latin typeface="Calibri"/>
                <a:cs typeface="Calibri"/>
              </a:rPr>
              <a:t>Healthy Lifestyle promotion</a:t>
            </a:r>
          </a:p>
          <a:p>
            <a:pPr marL="514350" indent="-514350">
              <a:buClr>
                <a:schemeClr val="accent6"/>
              </a:buClr>
              <a:buAutoNum type="arabicPeriod" startAt="7"/>
            </a:pPr>
            <a:r>
              <a:rPr lang="en-US" sz="3200" dirty="0" smtClean="0">
                <a:latin typeface="Calibri"/>
                <a:cs typeface="Calibri"/>
              </a:rPr>
              <a:t>Systems of support </a:t>
            </a:r>
            <a:r>
              <a:rPr lang="en-US" sz="3200" dirty="0">
                <a:latin typeface="Calibri"/>
                <a:cs typeface="Calibri"/>
              </a:rPr>
              <a:t>for individuals with MH issues to </a:t>
            </a:r>
            <a:r>
              <a:rPr lang="en-US" sz="3200" dirty="0" smtClean="0">
                <a:latin typeface="Calibri"/>
                <a:cs typeface="Calibri"/>
              </a:rPr>
              <a:t>return to work and remain </a:t>
            </a:r>
            <a:r>
              <a:rPr lang="en-US" sz="3200" dirty="0">
                <a:latin typeface="Calibri"/>
                <a:cs typeface="Calibri"/>
              </a:rPr>
              <a:t>at </a:t>
            </a:r>
            <a:r>
              <a:rPr lang="en-US" sz="3200" dirty="0" smtClean="0">
                <a:latin typeface="Calibri"/>
                <a:cs typeface="Calibri"/>
              </a:rPr>
              <a:t>work</a:t>
            </a:r>
          </a:p>
          <a:p>
            <a:pPr marL="514350" indent="-514350">
              <a:buClr>
                <a:schemeClr val="accent6"/>
              </a:buClr>
              <a:buAutoNum type="arabicPeriod" startAt="7"/>
            </a:pPr>
            <a:r>
              <a:rPr lang="en-US" sz="3200" dirty="0" smtClean="0">
                <a:latin typeface="Calibri"/>
                <a:cs typeface="Calibri"/>
              </a:rPr>
              <a:t>Effective Critical Incident Response procedures</a:t>
            </a:r>
            <a:r>
              <a:rPr lang="en-AU" sz="3200" dirty="0" smtClean="0">
                <a:latin typeface="Calibri"/>
                <a:cs typeface="Calibri"/>
              </a:rPr>
              <a:t> </a:t>
            </a:r>
            <a:endParaRPr lang="en-AU" sz="3200" dirty="0">
              <a:latin typeface="Calibri"/>
              <a:cs typeface="Calibri"/>
            </a:endParaRPr>
          </a:p>
          <a:p>
            <a:pPr marL="514350" indent="-514350">
              <a:buClr>
                <a:schemeClr val="accent6"/>
              </a:buClr>
              <a:buAutoNum type="arabicPeriod" startAt="7"/>
            </a:pPr>
            <a:r>
              <a:rPr lang="en-US" sz="3200" dirty="0" smtClean="0">
                <a:latin typeface="Calibri"/>
                <a:cs typeface="Calibri"/>
              </a:rPr>
              <a:t> Assistance </a:t>
            </a:r>
            <a:r>
              <a:rPr lang="en-US" sz="3200" dirty="0">
                <a:latin typeface="Calibri"/>
                <a:cs typeface="Calibri"/>
              </a:rPr>
              <a:t>to address any personal or work </a:t>
            </a:r>
            <a:r>
              <a:rPr lang="en-US" sz="3200" dirty="0" smtClean="0">
                <a:latin typeface="Calibri"/>
                <a:cs typeface="Calibri"/>
              </a:rPr>
              <a:t> related </a:t>
            </a:r>
            <a:r>
              <a:rPr lang="en-US" sz="3200" dirty="0">
                <a:latin typeface="Calibri"/>
                <a:cs typeface="Calibri"/>
              </a:rPr>
              <a:t>issues</a:t>
            </a:r>
            <a:r>
              <a:rPr lang="en-AU" sz="3200" dirty="0">
                <a:latin typeface="Calibri"/>
                <a:cs typeface="Calibri"/>
              </a:rPr>
              <a:t> </a:t>
            </a:r>
            <a:r>
              <a:rPr lang="en-AU" sz="3200" dirty="0" smtClean="0">
                <a:latin typeface="Calibri"/>
                <a:cs typeface="Calibri"/>
              </a:rPr>
              <a:t>(Employee Assistance Program)</a:t>
            </a:r>
          </a:p>
          <a:p>
            <a:pPr marL="514350" indent="-514350">
              <a:buClr>
                <a:schemeClr val="accent6"/>
              </a:buClr>
              <a:buAutoNum type="arabicPeriod" startAt="7"/>
            </a:pPr>
            <a:r>
              <a:rPr lang="en-US" sz="3200" dirty="0" smtClean="0">
                <a:latin typeface="Calibri"/>
                <a:cs typeface="Calibri"/>
              </a:rPr>
              <a:t> Colleague Support programs (Peer Support)</a:t>
            </a:r>
          </a:p>
          <a:p>
            <a:pPr marL="514350" indent="-514350">
              <a:buClr>
                <a:schemeClr val="accent6"/>
              </a:buClr>
              <a:buAutoNum type="arabicPeriod" startAt="7"/>
            </a:pP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smtClean="0">
                <a:latin typeface="Calibri"/>
                <a:cs typeface="Calibri"/>
              </a:rPr>
              <a:t>Auditing contractor compliance with MH policies.</a:t>
            </a:r>
            <a:endParaRPr lang="en-AU" sz="3200" dirty="0">
              <a:latin typeface="Calibri"/>
              <a:cs typeface="Calibri"/>
            </a:endParaRPr>
          </a:p>
          <a:p>
            <a:pPr marL="514350" indent="-514350">
              <a:buClr>
                <a:schemeClr val="accent6"/>
              </a:buClr>
              <a:buAutoNum type="arabicPeriod" startAt="5"/>
            </a:pPr>
            <a:endParaRPr lang="en-AU" sz="3200" dirty="0">
              <a:latin typeface="Calibri"/>
              <a:cs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17467" cy="576064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90"/>
                </a:solidFill>
                <a:latin typeface="Calibri"/>
                <a:cs typeface="Calibri"/>
              </a:rPr>
              <a:t>MENTAL HEALTH AUDIT</a:t>
            </a:r>
          </a:p>
        </p:txBody>
      </p:sp>
    </p:spTree>
    <p:extLst>
      <p:ext uri="{BB962C8B-B14F-4D97-AF65-F5344CB8AC3E}">
        <p14:creationId xmlns:p14="http://schemas.microsoft.com/office/powerpoint/2010/main" val="2682612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9C93F-3BF7-43D4-91D0-64321E983D4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9512" y="764704"/>
            <a:ext cx="8964488" cy="5394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Clr>
                <a:schemeClr val="accent6"/>
              </a:buClr>
              <a:buSzPct val="80000"/>
              <a:buFont typeface="Wingdings" charset="2"/>
              <a:buChar char="§"/>
            </a:pPr>
            <a:r>
              <a:rPr lang="en-US" sz="3200" dirty="0" smtClean="0">
                <a:latin typeface="Calibri"/>
                <a:cs typeface="Calibri"/>
              </a:rPr>
              <a:t>Reference groups</a:t>
            </a:r>
          </a:p>
          <a:p>
            <a:pPr marL="457200" indent="-457200">
              <a:lnSpc>
                <a:spcPct val="120000"/>
              </a:lnSpc>
              <a:buClr>
                <a:schemeClr val="accent6"/>
              </a:buClr>
              <a:buSzPct val="80000"/>
              <a:buFont typeface="Wingdings" charset="2"/>
              <a:buChar char="§"/>
            </a:pPr>
            <a:r>
              <a:rPr lang="en-US" sz="3200" dirty="0" smtClean="0">
                <a:latin typeface="Calibri"/>
                <a:cs typeface="Calibri"/>
              </a:rPr>
              <a:t>Managers and Front Line Supervisors</a:t>
            </a:r>
          </a:p>
          <a:p>
            <a:pPr marL="457200" indent="-457200">
              <a:lnSpc>
                <a:spcPct val="120000"/>
              </a:lnSpc>
              <a:buClr>
                <a:schemeClr val="accent6"/>
              </a:buClr>
              <a:buSzPct val="80000"/>
              <a:buFont typeface="Wingdings" charset="2"/>
              <a:buChar char="§"/>
            </a:pPr>
            <a:r>
              <a:rPr lang="en-US" sz="3200" dirty="0" smtClean="0">
                <a:latin typeface="Calibri"/>
                <a:cs typeface="Calibri"/>
              </a:rPr>
              <a:t>Training Manager</a:t>
            </a:r>
          </a:p>
          <a:p>
            <a:pPr marL="457200" indent="-457200">
              <a:lnSpc>
                <a:spcPct val="120000"/>
              </a:lnSpc>
              <a:buClr>
                <a:schemeClr val="accent6"/>
              </a:buClr>
              <a:buSzPct val="80000"/>
              <a:buFont typeface="Wingdings" charset="2"/>
              <a:buChar char="§"/>
            </a:pPr>
            <a:r>
              <a:rPr lang="en-US" sz="3200" dirty="0" smtClean="0">
                <a:latin typeface="Calibri"/>
                <a:cs typeface="Calibri"/>
              </a:rPr>
              <a:t>HR </a:t>
            </a:r>
          </a:p>
          <a:p>
            <a:pPr marL="457200" indent="-457200">
              <a:lnSpc>
                <a:spcPct val="120000"/>
              </a:lnSpc>
              <a:buClr>
                <a:schemeClr val="accent6"/>
              </a:buClr>
              <a:buSzPct val="80000"/>
              <a:buFont typeface="Wingdings" charset="2"/>
              <a:buChar char="§"/>
            </a:pPr>
            <a:r>
              <a:rPr lang="en-US" sz="3200" dirty="0" smtClean="0">
                <a:latin typeface="Calibri"/>
                <a:cs typeface="Calibri"/>
              </a:rPr>
              <a:t>H&amp;S </a:t>
            </a:r>
          </a:p>
          <a:p>
            <a:pPr marL="457200" indent="-457200">
              <a:lnSpc>
                <a:spcPct val="120000"/>
              </a:lnSpc>
              <a:buClr>
                <a:schemeClr val="accent6"/>
              </a:buClr>
              <a:buSzPct val="80000"/>
              <a:buFont typeface="Wingdings" charset="2"/>
              <a:buChar char="§"/>
            </a:pPr>
            <a:r>
              <a:rPr lang="en-US" sz="3200" dirty="0" smtClean="0">
                <a:latin typeface="Calibri"/>
                <a:cs typeface="Calibri"/>
              </a:rPr>
              <a:t>Medical / Rehabilitation</a:t>
            </a:r>
          </a:p>
          <a:p>
            <a:pPr marL="457200" indent="-457200">
              <a:lnSpc>
                <a:spcPct val="120000"/>
              </a:lnSpc>
              <a:buClr>
                <a:schemeClr val="accent6"/>
              </a:buClr>
              <a:buSzPct val="80000"/>
              <a:buFont typeface="Wingdings" charset="2"/>
              <a:buChar char="§"/>
            </a:pPr>
            <a:r>
              <a:rPr lang="en-US" sz="3200" dirty="0" smtClean="0">
                <a:latin typeface="Calibri"/>
                <a:cs typeface="Calibri"/>
              </a:rPr>
              <a:t>Contacted providers (e.g. EAP personnel)</a:t>
            </a:r>
          </a:p>
          <a:p>
            <a:pPr marL="457200" indent="-457200">
              <a:lnSpc>
                <a:spcPct val="120000"/>
              </a:lnSpc>
              <a:buClr>
                <a:schemeClr val="accent6"/>
              </a:buClr>
              <a:buSzPct val="80000"/>
              <a:buFont typeface="Wingdings" charset="2"/>
              <a:buChar char="§"/>
            </a:pPr>
            <a:r>
              <a:rPr lang="en-US" sz="3200" dirty="0" smtClean="0">
                <a:latin typeface="Calibri"/>
                <a:cs typeface="Calibri"/>
              </a:rPr>
              <a:t>Contract Owners</a:t>
            </a:r>
          </a:p>
          <a:p>
            <a:pPr marL="457200" indent="-457200">
              <a:lnSpc>
                <a:spcPct val="120000"/>
              </a:lnSpc>
              <a:buClr>
                <a:schemeClr val="accent6"/>
              </a:buClr>
              <a:buSzPct val="80000"/>
              <a:buFont typeface="Wingdings" charset="2"/>
              <a:buChar char="§"/>
            </a:pPr>
            <a:r>
              <a:rPr lang="en-US" sz="3200" dirty="0" smtClean="0">
                <a:latin typeface="Calibri"/>
                <a:cs typeface="Calibri"/>
              </a:rPr>
              <a:t>Other Specialist personnel.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17467" cy="576064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90"/>
                </a:solidFill>
                <a:latin typeface="Calibri"/>
                <a:cs typeface="Calibri"/>
              </a:rPr>
              <a:t>DATA TO BE PROVIDED BY…</a:t>
            </a:r>
          </a:p>
        </p:txBody>
      </p:sp>
    </p:spTree>
    <p:extLst>
      <p:ext uri="{BB962C8B-B14F-4D97-AF65-F5344CB8AC3E}">
        <p14:creationId xmlns:p14="http://schemas.microsoft.com/office/powerpoint/2010/main" val="277896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9C93F-3BF7-43D4-91D0-64321E983D4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9512" y="764704"/>
            <a:ext cx="8964488" cy="602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Clr>
                <a:schemeClr val="accent6"/>
              </a:buClr>
              <a:buSzPct val="80000"/>
              <a:buFont typeface="Wingdings" charset="2"/>
              <a:buChar char="§"/>
            </a:pPr>
            <a:r>
              <a:rPr lang="en-US" sz="3200" dirty="0" smtClean="0">
                <a:latin typeface="Calibri"/>
                <a:cs typeface="Calibri"/>
              </a:rPr>
              <a:t>Policy documents and details of protocols used</a:t>
            </a:r>
          </a:p>
          <a:p>
            <a:pPr marL="457200" indent="-457200">
              <a:lnSpc>
                <a:spcPct val="120000"/>
              </a:lnSpc>
              <a:buClr>
                <a:schemeClr val="accent6"/>
              </a:buClr>
              <a:buSzPct val="80000"/>
              <a:buFont typeface="Wingdings" charset="2"/>
              <a:buChar char="§"/>
            </a:pPr>
            <a:r>
              <a:rPr lang="en-US" sz="3200" dirty="0" smtClean="0">
                <a:latin typeface="Calibri"/>
                <a:cs typeface="Calibri"/>
              </a:rPr>
              <a:t>Medical assessment forms and referral data</a:t>
            </a:r>
          </a:p>
          <a:p>
            <a:pPr marL="457200" indent="-457200">
              <a:lnSpc>
                <a:spcPct val="120000"/>
              </a:lnSpc>
              <a:buClr>
                <a:schemeClr val="accent6"/>
              </a:buClr>
              <a:buSzPct val="80000"/>
              <a:buFont typeface="Wingdings" charset="2"/>
              <a:buChar char="§"/>
            </a:pPr>
            <a:r>
              <a:rPr lang="en-US" sz="3200" dirty="0" smtClean="0">
                <a:latin typeface="Calibri"/>
                <a:cs typeface="Calibri"/>
              </a:rPr>
              <a:t>Pre-employment Screening </a:t>
            </a:r>
          </a:p>
          <a:p>
            <a:pPr marL="457200" indent="-457200">
              <a:lnSpc>
                <a:spcPct val="120000"/>
              </a:lnSpc>
              <a:buClr>
                <a:schemeClr val="accent6"/>
              </a:buClr>
              <a:buSzPct val="80000"/>
              <a:buFont typeface="Wingdings" charset="2"/>
              <a:buChar char="§"/>
            </a:pPr>
            <a:r>
              <a:rPr lang="en-US" sz="3200" dirty="0" smtClean="0">
                <a:latin typeface="Calibri"/>
                <a:cs typeface="Calibri"/>
              </a:rPr>
              <a:t>Training handouts, manuals, PPTs</a:t>
            </a:r>
          </a:p>
          <a:p>
            <a:pPr marL="457200" indent="-457200">
              <a:lnSpc>
                <a:spcPct val="120000"/>
              </a:lnSpc>
              <a:buClr>
                <a:schemeClr val="accent6"/>
              </a:buClr>
              <a:buSzPct val="80000"/>
              <a:buFont typeface="Wingdings" charset="2"/>
              <a:buChar char="§"/>
            </a:pPr>
            <a:r>
              <a:rPr lang="en-US" sz="3200" dirty="0" smtClean="0">
                <a:latin typeface="Calibri"/>
                <a:cs typeface="Calibri"/>
              </a:rPr>
              <a:t>Training attendance records</a:t>
            </a:r>
          </a:p>
          <a:p>
            <a:pPr marL="457200" indent="-457200">
              <a:lnSpc>
                <a:spcPct val="120000"/>
              </a:lnSpc>
              <a:buClr>
                <a:schemeClr val="accent6"/>
              </a:buClr>
              <a:buSzPct val="80000"/>
              <a:buFont typeface="Wingdings" charset="2"/>
              <a:buChar char="§"/>
            </a:pPr>
            <a:r>
              <a:rPr lang="en-US" sz="3200" dirty="0" smtClean="0">
                <a:latin typeface="Calibri"/>
                <a:cs typeface="Calibri"/>
              </a:rPr>
              <a:t>AOD testing records</a:t>
            </a:r>
          </a:p>
          <a:p>
            <a:pPr marL="457200" indent="-457200">
              <a:lnSpc>
                <a:spcPct val="120000"/>
              </a:lnSpc>
              <a:buClr>
                <a:schemeClr val="accent6"/>
              </a:buClr>
              <a:buSzPct val="80000"/>
              <a:buFont typeface="Wingdings" charset="2"/>
              <a:buChar char="§"/>
            </a:pPr>
            <a:r>
              <a:rPr lang="en-US" sz="3200" dirty="0" smtClean="0">
                <a:latin typeface="Calibri"/>
                <a:cs typeface="Calibri"/>
              </a:rPr>
              <a:t>Procedures / Outcomes to manage FFW breaches</a:t>
            </a:r>
          </a:p>
          <a:p>
            <a:pPr marL="457200" indent="-457200">
              <a:lnSpc>
                <a:spcPct val="120000"/>
              </a:lnSpc>
              <a:buClr>
                <a:schemeClr val="accent6"/>
              </a:buClr>
              <a:buSzPct val="80000"/>
              <a:buFont typeface="Wingdings" charset="2"/>
              <a:buChar char="§"/>
            </a:pPr>
            <a:r>
              <a:rPr lang="en-US" sz="3200" dirty="0" smtClean="0">
                <a:latin typeface="Calibri"/>
                <a:cs typeface="Calibri"/>
              </a:rPr>
              <a:t>MH brochures and resource sheets</a:t>
            </a:r>
          </a:p>
          <a:p>
            <a:pPr marL="457200" indent="-457200">
              <a:lnSpc>
                <a:spcPct val="120000"/>
              </a:lnSpc>
              <a:buClr>
                <a:schemeClr val="accent6"/>
              </a:buClr>
              <a:buSzPct val="80000"/>
              <a:buFont typeface="Wingdings" charset="2"/>
              <a:buChar char="§"/>
            </a:pPr>
            <a:r>
              <a:rPr lang="en-US" sz="3200" dirty="0" smtClean="0">
                <a:latin typeface="Calibri"/>
                <a:cs typeface="Calibri"/>
              </a:rPr>
              <a:t>Records of instructions, interviews, audits, etc…</a:t>
            </a:r>
          </a:p>
          <a:p>
            <a:pPr marL="457200" indent="-457200">
              <a:lnSpc>
                <a:spcPct val="130000"/>
              </a:lnSpc>
              <a:buClr>
                <a:schemeClr val="accent6"/>
              </a:buClr>
              <a:buSzPct val="80000"/>
              <a:buFont typeface="Wingdings" charset="2"/>
              <a:buChar char="§"/>
            </a:pPr>
            <a:endParaRPr lang="en-US" sz="3200" dirty="0" smtClean="0">
              <a:latin typeface="Calibri"/>
              <a:cs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17467" cy="576064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90"/>
                </a:solidFill>
                <a:latin typeface="Calibri"/>
                <a:cs typeface="Calibri"/>
              </a:rPr>
              <a:t>EVIDENCE REQUIRED COULD INCLUDE…</a:t>
            </a:r>
          </a:p>
        </p:txBody>
      </p:sp>
    </p:spTree>
    <p:extLst>
      <p:ext uri="{BB962C8B-B14F-4D97-AF65-F5344CB8AC3E}">
        <p14:creationId xmlns:p14="http://schemas.microsoft.com/office/powerpoint/2010/main" val="22095346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9C93F-3BF7-43D4-91D0-64321E983D4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9512" y="764704"/>
            <a:ext cx="8964488" cy="598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Clr>
                <a:schemeClr val="accent6"/>
              </a:buClr>
              <a:buSzPct val="80000"/>
              <a:buFont typeface="Wingdings" charset="2"/>
              <a:buChar char="§"/>
            </a:pPr>
            <a:r>
              <a:rPr lang="en-US" sz="3200" dirty="0" smtClean="0">
                <a:latin typeface="Calibri"/>
                <a:cs typeface="Calibri"/>
              </a:rPr>
              <a:t>Records of MH promotional events</a:t>
            </a:r>
          </a:p>
          <a:p>
            <a:pPr marL="457200" indent="-457200">
              <a:lnSpc>
                <a:spcPct val="120000"/>
              </a:lnSpc>
              <a:buClr>
                <a:schemeClr val="accent6"/>
              </a:buClr>
              <a:buSzPct val="80000"/>
              <a:buFont typeface="Wingdings" charset="2"/>
              <a:buChar char="§"/>
            </a:pPr>
            <a:r>
              <a:rPr lang="en-US" sz="3200" dirty="0" smtClean="0">
                <a:latin typeface="Calibri"/>
                <a:cs typeface="Calibri"/>
              </a:rPr>
              <a:t>Documented investigation procedures</a:t>
            </a:r>
          </a:p>
          <a:p>
            <a:pPr marL="457200" indent="-457200">
              <a:lnSpc>
                <a:spcPct val="120000"/>
              </a:lnSpc>
              <a:buClr>
                <a:schemeClr val="accent6"/>
              </a:buClr>
              <a:buSzPct val="80000"/>
              <a:buFont typeface="Wingdings" charset="2"/>
              <a:buChar char="§"/>
            </a:pPr>
            <a:r>
              <a:rPr lang="en-US" sz="3200" dirty="0" smtClean="0">
                <a:latin typeface="Calibri"/>
                <a:cs typeface="Calibri"/>
              </a:rPr>
              <a:t>Results of any </a:t>
            </a:r>
            <a:r>
              <a:rPr lang="en-US" sz="3200" dirty="0" err="1" smtClean="0">
                <a:latin typeface="Calibri"/>
                <a:cs typeface="Calibri"/>
              </a:rPr>
              <a:t>organisational</a:t>
            </a:r>
            <a:r>
              <a:rPr lang="en-US" sz="3200" dirty="0" smtClean="0">
                <a:latin typeface="Calibri"/>
                <a:cs typeface="Calibri"/>
              </a:rPr>
              <a:t> surveys</a:t>
            </a:r>
          </a:p>
          <a:p>
            <a:pPr marL="457200" indent="-457200">
              <a:lnSpc>
                <a:spcPct val="120000"/>
              </a:lnSpc>
              <a:buClr>
                <a:schemeClr val="accent6"/>
              </a:buClr>
              <a:buSzPct val="80000"/>
              <a:buFont typeface="Wingdings" charset="2"/>
              <a:buChar char="§"/>
            </a:pPr>
            <a:r>
              <a:rPr lang="en-US" sz="3200" dirty="0" smtClean="0">
                <a:latin typeface="Calibri"/>
                <a:cs typeface="Calibri"/>
              </a:rPr>
              <a:t>Details of programs in place</a:t>
            </a:r>
          </a:p>
          <a:p>
            <a:pPr marL="457200" indent="-457200">
              <a:lnSpc>
                <a:spcPct val="120000"/>
              </a:lnSpc>
              <a:buClr>
                <a:schemeClr val="accent6"/>
              </a:buClr>
              <a:buSzPct val="80000"/>
              <a:buFont typeface="Wingdings" charset="2"/>
              <a:buChar char="§"/>
            </a:pPr>
            <a:r>
              <a:rPr lang="en-US" sz="3200" dirty="0" smtClean="0">
                <a:latin typeface="Calibri"/>
                <a:cs typeface="Calibri"/>
              </a:rPr>
              <a:t>Emergency procedures and CIR reports</a:t>
            </a:r>
          </a:p>
          <a:p>
            <a:pPr marL="457200" indent="-457200">
              <a:lnSpc>
                <a:spcPct val="120000"/>
              </a:lnSpc>
              <a:buClr>
                <a:schemeClr val="accent6"/>
              </a:buClr>
              <a:buSzPct val="80000"/>
              <a:buFont typeface="Wingdings" charset="2"/>
              <a:buChar char="§"/>
            </a:pPr>
            <a:r>
              <a:rPr lang="en-US" sz="3200" dirty="0" smtClean="0">
                <a:latin typeface="Calibri"/>
                <a:cs typeface="Calibri"/>
              </a:rPr>
              <a:t>Emergency transport protocol</a:t>
            </a:r>
          </a:p>
          <a:p>
            <a:pPr marL="457200" indent="-457200">
              <a:lnSpc>
                <a:spcPct val="120000"/>
              </a:lnSpc>
              <a:buClr>
                <a:schemeClr val="accent6"/>
              </a:buClr>
              <a:buSzPct val="80000"/>
              <a:buFont typeface="Wingdings" charset="2"/>
              <a:buChar char="§"/>
            </a:pPr>
            <a:r>
              <a:rPr lang="en-US" sz="3200" dirty="0" smtClean="0">
                <a:latin typeface="Calibri"/>
                <a:cs typeface="Calibri"/>
              </a:rPr>
              <a:t>EAP agreement, promotional materials and EAP performance data</a:t>
            </a:r>
          </a:p>
          <a:p>
            <a:pPr marL="457200" indent="-457200">
              <a:lnSpc>
                <a:spcPct val="120000"/>
              </a:lnSpc>
              <a:buClr>
                <a:schemeClr val="accent6"/>
              </a:buClr>
              <a:buSzPct val="80000"/>
              <a:buFont typeface="Wingdings" charset="2"/>
              <a:buChar char="§"/>
            </a:pPr>
            <a:r>
              <a:rPr lang="en-US" sz="3200" dirty="0" smtClean="0">
                <a:latin typeface="Calibri"/>
                <a:cs typeface="Calibri"/>
              </a:rPr>
              <a:t>Records of contractor MH compliance audit. </a:t>
            </a:r>
          </a:p>
          <a:p>
            <a:pPr marL="457200" indent="-457200">
              <a:lnSpc>
                <a:spcPct val="120000"/>
              </a:lnSpc>
              <a:buClr>
                <a:schemeClr val="accent6"/>
              </a:buClr>
              <a:buSzPct val="80000"/>
              <a:buFont typeface="Wingdings" charset="2"/>
              <a:buChar char="§"/>
            </a:pPr>
            <a:endParaRPr lang="en-US" sz="3200" dirty="0" smtClean="0">
              <a:latin typeface="Calibri"/>
              <a:cs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17467" cy="576064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90"/>
                </a:solidFill>
                <a:latin typeface="Calibri"/>
                <a:cs typeface="Calibri"/>
              </a:rPr>
              <a:t>EVIDENCE REQUIRED COULD INCLUDE…</a:t>
            </a:r>
          </a:p>
        </p:txBody>
      </p:sp>
    </p:spTree>
    <p:extLst>
      <p:ext uri="{BB962C8B-B14F-4D97-AF65-F5344CB8AC3E}">
        <p14:creationId xmlns:p14="http://schemas.microsoft.com/office/powerpoint/2010/main" val="2161386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9C93F-3BF7-43D4-91D0-64321E983D4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9512" y="692696"/>
            <a:ext cx="896448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SzPct val="80000"/>
            </a:pPr>
            <a:r>
              <a:rPr lang="en-US" sz="3200" b="1" dirty="0" smtClean="0">
                <a:latin typeface="Calibri"/>
                <a:cs typeface="Calibri"/>
              </a:rPr>
              <a:t>2013: </a:t>
            </a:r>
            <a:r>
              <a:rPr lang="en-US" sz="3200" dirty="0" smtClean="0">
                <a:latin typeface="Calibri"/>
                <a:cs typeface="Calibri"/>
              </a:rPr>
              <a:t>Workplace critical incident involving the death of an employee on site and serious injury to another.</a:t>
            </a:r>
          </a:p>
          <a:p>
            <a:pPr>
              <a:buClr>
                <a:schemeClr val="accent6"/>
              </a:buClr>
              <a:buSzPct val="80000"/>
            </a:pPr>
            <a:r>
              <a:rPr lang="en-US" sz="3200" b="1" i="1" dirty="0" smtClean="0">
                <a:latin typeface="Calibri"/>
                <a:cs typeface="Calibri"/>
              </a:rPr>
              <a:t>Actions Taken:</a:t>
            </a:r>
          </a:p>
          <a:p>
            <a:pPr marL="457200" indent="-457200">
              <a:lnSpc>
                <a:spcPct val="80000"/>
              </a:lnSpc>
              <a:buClr>
                <a:schemeClr val="accent6"/>
              </a:buClr>
              <a:buSzPct val="80000"/>
              <a:buFont typeface="Wingdings" charset="2"/>
              <a:buChar char="§"/>
            </a:pPr>
            <a:r>
              <a:rPr lang="en-US" sz="2800" i="1" dirty="0" smtClean="0">
                <a:solidFill>
                  <a:srgbClr val="000090"/>
                </a:solidFill>
                <a:latin typeface="Calibri"/>
                <a:cs typeface="Calibri"/>
              </a:rPr>
              <a:t>Group information session before workers left the scene</a:t>
            </a:r>
          </a:p>
          <a:p>
            <a:pPr marL="457200" indent="-457200">
              <a:lnSpc>
                <a:spcPct val="80000"/>
              </a:lnSpc>
              <a:buClr>
                <a:schemeClr val="accent6"/>
              </a:buClr>
              <a:buSzPct val="80000"/>
              <a:buFont typeface="Wingdings" charset="2"/>
              <a:buChar char="§"/>
            </a:pPr>
            <a:r>
              <a:rPr lang="en-US" sz="2800" i="1" dirty="0" smtClean="0">
                <a:solidFill>
                  <a:srgbClr val="000090"/>
                </a:solidFill>
                <a:latin typeface="Calibri"/>
                <a:cs typeface="Calibri"/>
              </a:rPr>
              <a:t>Distribution of information sheets, EAP brochures / cards</a:t>
            </a:r>
          </a:p>
          <a:p>
            <a:pPr marL="457200" indent="-457200">
              <a:lnSpc>
                <a:spcPct val="80000"/>
              </a:lnSpc>
              <a:buClr>
                <a:schemeClr val="accent6"/>
              </a:buClr>
              <a:buSzPct val="80000"/>
              <a:buFont typeface="Wingdings" charset="2"/>
              <a:buChar char="§"/>
            </a:pPr>
            <a:r>
              <a:rPr lang="en-US" sz="2800" i="1" dirty="0" smtClean="0">
                <a:solidFill>
                  <a:srgbClr val="000090"/>
                </a:solidFill>
                <a:latin typeface="Calibri"/>
                <a:cs typeface="Calibri"/>
              </a:rPr>
              <a:t>Availability of on-site, off-site and phone </a:t>
            </a:r>
            <a:r>
              <a:rPr lang="en-US" sz="2800" i="1" dirty="0" err="1" smtClean="0">
                <a:solidFill>
                  <a:srgbClr val="000090"/>
                </a:solidFill>
                <a:latin typeface="Calibri"/>
                <a:cs typeface="Calibri"/>
              </a:rPr>
              <a:t>counselling</a:t>
            </a:r>
            <a:endParaRPr lang="en-US" sz="2800" i="1" dirty="0" smtClean="0">
              <a:solidFill>
                <a:srgbClr val="000090"/>
              </a:solidFill>
              <a:latin typeface="Calibri"/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chemeClr val="accent6"/>
              </a:buClr>
              <a:buSzPct val="80000"/>
              <a:buFont typeface="Wingdings" charset="2"/>
              <a:buChar char="§"/>
            </a:pPr>
            <a:r>
              <a:rPr lang="en-US" sz="2800" i="1" dirty="0" smtClean="0">
                <a:solidFill>
                  <a:srgbClr val="000090"/>
                </a:solidFill>
                <a:latin typeface="Calibri"/>
                <a:cs typeface="Calibri"/>
              </a:rPr>
              <a:t>Pro-active phone follow-up of all involved (2 calls)</a:t>
            </a:r>
          </a:p>
          <a:p>
            <a:pPr marL="457200" indent="-457200">
              <a:lnSpc>
                <a:spcPct val="80000"/>
              </a:lnSpc>
              <a:buClr>
                <a:schemeClr val="accent6"/>
              </a:buClr>
              <a:buSzPct val="80000"/>
              <a:buFont typeface="Wingdings" charset="2"/>
              <a:buChar char="§"/>
            </a:pPr>
            <a:r>
              <a:rPr lang="en-US" sz="2800" i="1" dirty="0" smtClean="0">
                <a:solidFill>
                  <a:srgbClr val="000090"/>
                </a:solidFill>
                <a:latin typeface="Calibri"/>
                <a:cs typeface="Calibri"/>
              </a:rPr>
              <a:t>Text message to anyone not contacted in person</a:t>
            </a:r>
          </a:p>
          <a:p>
            <a:pPr>
              <a:buClr>
                <a:schemeClr val="accent6"/>
              </a:buClr>
              <a:buSzPct val="80000"/>
            </a:pPr>
            <a:r>
              <a:rPr lang="en-US" sz="3200" b="1" dirty="0" smtClean="0">
                <a:latin typeface="Calibri"/>
                <a:cs typeface="Calibri"/>
              </a:rPr>
              <a:t>Mid 2014: </a:t>
            </a:r>
            <a:r>
              <a:rPr lang="en-US" sz="3200" dirty="0" smtClean="0">
                <a:latin typeface="Calibri"/>
                <a:cs typeface="Calibri"/>
              </a:rPr>
              <a:t>Employee on scene at the time of the incident takes legal action against employer for stress impact and lack of support, lodging a claim for lost wages and emotional pain and suffering. EAP critical incident report became an important record.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17467" cy="576064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90"/>
                </a:solidFill>
                <a:latin typeface="Calibri"/>
                <a:cs typeface="Calibri"/>
              </a:rPr>
              <a:t>CASE STUDY</a:t>
            </a:r>
          </a:p>
        </p:txBody>
      </p:sp>
    </p:spTree>
    <p:extLst>
      <p:ext uri="{BB962C8B-B14F-4D97-AF65-F5344CB8AC3E}">
        <p14:creationId xmlns:p14="http://schemas.microsoft.com/office/powerpoint/2010/main" val="1448529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9C93F-3BF7-43D4-91D0-64321E983D4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9552" y="320007"/>
            <a:ext cx="8352928" cy="5242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sz="4000" dirty="0">
                <a:solidFill>
                  <a:srgbClr val="000000"/>
                </a:solidFill>
                <a:latin typeface="Calibri"/>
                <a:cs typeface="Calibri"/>
              </a:rPr>
              <a:t>World Health Organisation (WHO):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en-US" sz="4000" b="1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4000" b="1" i="1" dirty="0">
                <a:solidFill>
                  <a:srgbClr val="000000"/>
                </a:solidFill>
                <a:latin typeface="Calibri"/>
                <a:cs typeface="Calibri"/>
              </a:rPr>
              <a:t>“A state of wellbeing in which the</a:t>
            </a:r>
            <a:r>
              <a:rPr lang="en-AU" sz="4000" b="1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000" b="1" i="1" dirty="0">
                <a:solidFill>
                  <a:srgbClr val="000000"/>
                </a:solidFill>
                <a:latin typeface="Calibri"/>
                <a:cs typeface="Calibri"/>
              </a:rPr>
              <a:t>individual </a:t>
            </a:r>
            <a:r>
              <a:rPr lang="en-AU" sz="4000" b="1" i="1" dirty="0">
                <a:solidFill>
                  <a:srgbClr val="000000"/>
                </a:solidFill>
                <a:latin typeface="Calibri"/>
                <a:cs typeface="Calibri"/>
              </a:rPr>
              <a:t>… </a:t>
            </a:r>
            <a:r>
              <a:rPr lang="en-US" sz="4000" b="1" i="1" dirty="0">
                <a:solidFill>
                  <a:srgbClr val="000000"/>
                </a:solidFill>
                <a:latin typeface="Calibri"/>
                <a:cs typeface="Calibri"/>
              </a:rPr>
              <a:t>can cope with the normal</a:t>
            </a:r>
            <a:r>
              <a:rPr lang="en-AU" sz="4000" b="1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000" b="1" i="1" dirty="0">
                <a:solidFill>
                  <a:srgbClr val="000000"/>
                </a:solidFill>
                <a:latin typeface="Calibri"/>
                <a:cs typeface="Calibri"/>
              </a:rPr>
              <a:t>stresses of life, can work productively</a:t>
            </a:r>
            <a:r>
              <a:rPr lang="en-AU" sz="4000" b="1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000" b="1" i="1" dirty="0">
                <a:solidFill>
                  <a:srgbClr val="000000"/>
                </a:solidFill>
                <a:latin typeface="Calibri"/>
                <a:cs typeface="Calibri"/>
              </a:rPr>
              <a:t>and fruitfully, and is able to make a</a:t>
            </a:r>
            <a:r>
              <a:rPr lang="en-AU" sz="4000" b="1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000" b="1" i="1" dirty="0">
                <a:solidFill>
                  <a:srgbClr val="000000"/>
                </a:solidFill>
                <a:latin typeface="Calibri"/>
                <a:cs typeface="Calibri"/>
              </a:rPr>
              <a:t>contribution to his or her community.”</a:t>
            </a:r>
            <a:endParaRPr lang="en-AU" sz="4000" b="1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9213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9C93F-3BF7-43D4-91D0-64321E983D4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Merge 3"/>
          <p:cNvSpPr/>
          <p:nvPr/>
        </p:nvSpPr>
        <p:spPr>
          <a:xfrm>
            <a:off x="1115616" y="908720"/>
            <a:ext cx="7056784" cy="5400600"/>
          </a:xfrm>
          <a:prstGeom prst="flowChartMerg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051720" y="2420888"/>
            <a:ext cx="5112568" cy="0"/>
          </a:xfrm>
          <a:prstGeom prst="line">
            <a:avLst/>
          </a:prstGeom>
          <a:ln>
            <a:solidFill>
              <a:srgbClr val="00275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4" idx="3"/>
          </p:cNvCxnSpPr>
          <p:nvPr/>
        </p:nvCxnSpPr>
        <p:spPr>
          <a:xfrm flipV="1">
            <a:off x="2915816" y="3609020"/>
            <a:ext cx="3492388" cy="36004"/>
          </a:xfrm>
          <a:prstGeom prst="line">
            <a:avLst/>
          </a:prstGeom>
          <a:ln>
            <a:solidFill>
              <a:srgbClr val="00275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07904" y="4941168"/>
            <a:ext cx="1872208" cy="0"/>
          </a:xfrm>
          <a:prstGeom prst="line">
            <a:avLst/>
          </a:prstGeom>
          <a:ln>
            <a:solidFill>
              <a:srgbClr val="00275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35696" y="134076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DISAFFECTION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3768" y="278092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DISTRESS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3848" y="393305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DISFUNCTION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5776" y="522920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DISORDER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1907704" y="260648"/>
            <a:ext cx="529208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eaLnBrk="1" hangingPunct="1"/>
            <a:r>
              <a:rPr lang="en-US" sz="4000" b="1" dirty="0" smtClean="0">
                <a:solidFill>
                  <a:schemeClr val="accent6"/>
                </a:solidFill>
                <a:latin typeface="Calibri"/>
                <a:cs typeface="Calibri"/>
              </a:rPr>
              <a:t>Mental Health at Work</a:t>
            </a:r>
            <a:endParaRPr lang="en-US" sz="40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8300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9C93F-3BF7-43D4-91D0-64321E983D4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Merge 3"/>
          <p:cNvSpPr/>
          <p:nvPr/>
        </p:nvSpPr>
        <p:spPr>
          <a:xfrm>
            <a:off x="1115616" y="476672"/>
            <a:ext cx="7056784" cy="5400600"/>
          </a:xfrm>
          <a:prstGeom prst="flowChartMerg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051720" y="1988840"/>
            <a:ext cx="5112568" cy="0"/>
          </a:xfrm>
          <a:prstGeom prst="line">
            <a:avLst/>
          </a:prstGeom>
          <a:ln>
            <a:solidFill>
              <a:srgbClr val="00275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55776" y="2708920"/>
            <a:ext cx="4176464" cy="0"/>
          </a:xfrm>
          <a:prstGeom prst="line">
            <a:avLst/>
          </a:prstGeom>
          <a:ln>
            <a:solidFill>
              <a:srgbClr val="00275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31840" y="3573016"/>
            <a:ext cx="3024336" cy="0"/>
          </a:xfrm>
          <a:prstGeom prst="line">
            <a:avLst/>
          </a:prstGeom>
          <a:ln>
            <a:solidFill>
              <a:srgbClr val="00275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79912" y="4653136"/>
            <a:ext cx="1656184" cy="0"/>
          </a:xfrm>
          <a:prstGeom prst="line">
            <a:avLst/>
          </a:prstGeom>
          <a:ln>
            <a:solidFill>
              <a:srgbClr val="00275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35696" y="62068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Self, Family and Close Friends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3768" y="213285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Colleagues at Work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3808" y="292494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Supervisors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888" y="3645024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Specialists at Work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944" y="479715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MHP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04" y="3717032"/>
            <a:ext cx="309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90"/>
                </a:solidFill>
                <a:latin typeface="Comic Sans MS"/>
                <a:cs typeface="Comic Sans MS"/>
              </a:rPr>
              <a:t>Where do people usually go for mental health advice and assistance?</a:t>
            </a:r>
            <a:endParaRPr lang="en-US" sz="2800" b="1" i="1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004048" y="5229200"/>
            <a:ext cx="1080120" cy="0"/>
          </a:xfrm>
          <a:prstGeom prst="straightConnector1">
            <a:avLst/>
          </a:prstGeom>
          <a:ln>
            <a:solidFill>
              <a:srgbClr val="00275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56176" y="501317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GP, Psychologist, EAP, Other Specialists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81763" y="3933056"/>
            <a:ext cx="2962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Rehab Consultant, Medic, Nurse, Health or HR Advisor, </a:t>
            </a:r>
            <a:r>
              <a:rPr lang="en-US" b="1" dirty="0" err="1" smtClean="0">
                <a:solidFill>
                  <a:srgbClr val="000000"/>
                </a:solidFill>
              </a:rPr>
              <a:t>Occ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Phys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580112" y="4365104"/>
            <a:ext cx="648072" cy="0"/>
          </a:xfrm>
          <a:prstGeom prst="straightConnector1">
            <a:avLst/>
          </a:prstGeom>
          <a:ln>
            <a:solidFill>
              <a:srgbClr val="00275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91680" y="1412776"/>
            <a:ext cx="5904656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55776" y="141277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Internet and the Media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00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9C93F-3BF7-43D4-91D0-64321E983D4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17467" cy="725674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90"/>
                </a:solidFill>
                <a:latin typeface="Calibri"/>
                <a:cs typeface="Calibri"/>
              </a:rPr>
              <a:t>Work Health and Safety Act (WHS)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991778"/>
            <a:ext cx="8892480" cy="5248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800" b="1" dirty="0" smtClean="0">
                <a:latin typeface="Calibri"/>
                <a:cs typeface="Calibri"/>
              </a:rPr>
              <a:t>“Health” is defined in the WHS Act as both physical and psychological health</a:t>
            </a:r>
          </a:p>
          <a:p>
            <a:pPr marL="457200" indent="-457200">
              <a:lnSpc>
                <a:spcPct val="120000"/>
              </a:lnSpc>
              <a:buClr>
                <a:schemeClr val="accent6"/>
              </a:buClr>
              <a:buFont typeface="Wingdings" charset="2"/>
              <a:buChar char="§"/>
              <a:defRPr/>
            </a:pPr>
            <a:r>
              <a:rPr lang="en-US" sz="2800" b="1" dirty="0" smtClean="0">
                <a:latin typeface="Calibri"/>
                <a:cs typeface="Calibri"/>
              </a:rPr>
              <a:t>A range of factors can increase the likelihood of workers experiencing a ‘stress response’</a:t>
            </a:r>
          </a:p>
          <a:p>
            <a:pPr marL="914400" lvl="1" indent="-457200">
              <a:lnSpc>
                <a:spcPct val="120000"/>
              </a:lnSpc>
              <a:buClr>
                <a:srgbClr val="0000FF"/>
              </a:buClr>
              <a:buSzPct val="70000"/>
              <a:buFont typeface="Wingdings" charset="2"/>
              <a:buChar char="Ø"/>
              <a:defRPr/>
            </a:pPr>
            <a:r>
              <a:rPr lang="en-US" sz="2800" i="1" dirty="0" smtClean="0">
                <a:latin typeface="Calibri"/>
                <a:cs typeface="Calibri"/>
              </a:rPr>
              <a:t>Exposure to a poorly designed or managed work environment</a:t>
            </a:r>
          </a:p>
          <a:p>
            <a:pPr marL="914400" lvl="1" indent="-457200">
              <a:lnSpc>
                <a:spcPct val="120000"/>
              </a:lnSpc>
              <a:buClr>
                <a:srgbClr val="0000FF"/>
              </a:buClr>
              <a:buSzPct val="70000"/>
              <a:buFont typeface="Wingdings" charset="2"/>
              <a:buChar char="Ø"/>
              <a:defRPr/>
            </a:pPr>
            <a:r>
              <a:rPr lang="en-US" sz="2800" i="1" dirty="0" smtClean="0">
                <a:latin typeface="Calibri"/>
                <a:cs typeface="Calibri"/>
              </a:rPr>
              <a:t>Fatigue</a:t>
            </a:r>
          </a:p>
          <a:p>
            <a:pPr marL="914400" lvl="1" indent="-457200">
              <a:lnSpc>
                <a:spcPct val="120000"/>
              </a:lnSpc>
              <a:buClr>
                <a:srgbClr val="0000FF"/>
              </a:buClr>
              <a:buSzPct val="70000"/>
              <a:buFont typeface="Wingdings" charset="2"/>
              <a:buChar char="Ø"/>
              <a:defRPr/>
            </a:pPr>
            <a:r>
              <a:rPr lang="en-US" sz="2800" i="1" dirty="0" smtClean="0">
                <a:latin typeface="Calibri"/>
                <a:cs typeface="Calibri"/>
              </a:rPr>
              <a:t>Traumatic events or workplace violence</a:t>
            </a:r>
          </a:p>
          <a:p>
            <a:pPr marL="914400" lvl="1" indent="-457200">
              <a:lnSpc>
                <a:spcPct val="120000"/>
              </a:lnSpc>
              <a:buClr>
                <a:srgbClr val="0000FF"/>
              </a:buClr>
              <a:buSzPct val="70000"/>
              <a:buFont typeface="Wingdings" charset="2"/>
              <a:buChar char="Ø"/>
              <a:defRPr/>
            </a:pPr>
            <a:r>
              <a:rPr lang="en-US" sz="2800" i="1" dirty="0" smtClean="0">
                <a:latin typeface="Calibri"/>
                <a:cs typeface="Calibri"/>
              </a:rPr>
              <a:t>Bullying or harassment</a:t>
            </a:r>
          </a:p>
          <a:p>
            <a:pPr marL="914400" lvl="1" indent="-457200">
              <a:lnSpc>
                <a:spcPct val="120000"/>
              </a:lnSpc>
              <a:buClr>
                <a:srgbClr val="0000FF"/>
              </a:buClr>
              <a:buSzPct val="70000"/>
              <a:buFont typeface="Wingdings" charset="2"/>
              <a:buChar char="Ø"/>
              <a:defRPr/>
            </a:pPr>
            <a:r>
              <a:rPr lang="en-US" sz="2800" i="1" dirty="0" smtClean="0">
                <a:latin typeface="Calibri"/>
                <a:cs typeface="Calibri"/>
              </a:rPr>
              <a:t>Excessive of prolonged work pressures.</a:t>
            </a:r>
          </a:p>
        </p:txBody>
      </p:sp>
    </p:spTree>
    <p:extLst>
      <p:ext uri="{BB962C8B-B14F-4D97-AF65-F5344CB8AC3E}">
        <p14:creationId xmlns:p14="http://schemas.microsoft.com/office/powerpoint/2010/main" val="35425534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9C93F-3BF7-43D4-91D0-64321E983D4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17467" cy="725674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90"/>
                </a:solidFill>
                <a:latin typeface="Calibri"/>
                <a:cs typeface="Calibri"/>
              </a:rPr>
              <a:t>Stress Responses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991778"/>
            <a:ext cx="8892480" cy="5765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accent6"/>
              </a:buClr>
              <a:defRPr/>
            </a:pPr>
            <a:r>
              <a:rPr lang="en-US" sz="2800" b="1" dirty="0" smtClean="0">
                <a:latin typeface="Calibri"/>
                <a:cs typeface="Calibri"/>
              </a:rPr>
              <a:t>The physical, mental and emotional reactions which arise when workers perceive their work demands exceed their ability to cope.</a:t>
            </a:r>
          </a:p>
          <a:p>
            <a:pPr>
              <a:lnSpc>
                <a:spcPct val="120000"/>
              </a:lnSpc>
              <a:buClr>
                <a:schemeClr val="accent6"/>
              </a:buClr>
              <a:defRPr/>
            </a:pPr>
            <a:r>
              <a:rPr lang="en-US" sz="2800" b="1" dirty="0" smtClean="0">
                <a:latin typeface="Calibri"/>
                <a:cs typeface="Calibri"/>
              </a:rPr>
              <a:t>Excessive or prolonged job stress can </a:t>
            </a:r>
            <a:r>
              <a:rPr lang="en-US" sz="2800" b="1" dirty="0">
                <a:latin typeface="Calibri"/>
                <a:cs typeface="Calibri"/>
              </a:rPr>
              <a:t>l</a:t>
            </a:r>
            <a:r>
              <a:rPr lang="en-US" sz="2800" b="1" dirty="0" smtClean="0">
                <a:latin typeface="Calibri"/>
                <a:cs typeface="Calibri"/>
              </a:rPr>
              <a:t>ead to:</a:t>
            </a:r>
          </a:p>
          <a:p>
            <a:pPr marL="914400" lvl="1" indent="-457200">
              <a:lnSpc>
                <a:spcPct val="120000"/>
              </a:lnSpc>
              <a:buClr>
                <a:srgbClr val="0000FF"/>
              </a:buClr>
              <a:buSzPct val="70000"/>
              <a:buFont typeface="Wingdings" charset="2"/>
              <a:buChar char="Ø"/>
              <a:defRPr/>
            </a:pPr>
            <a:r>
              <a:rPr lang="en-US" sz="2800" i="1" dirty="0" smtClean="0">
                <a:latin typeface="Calibri"/>
                <a:cs typeface="Calibri"/>
              </a:rPr>
              <a:t>Absenteeism</a:t>
            </a:r>
          </a:p>
          <a:p>
            <a:pPr marL="914400" lvl="1" indent="-457200">
              <a:lnSpc>
                <a:spcPct val="120000"/>
              </a:lnSpc>
              <a:buClr>
                <a:srgbClr val="0000FF"/>
              </a:buClr>
              <a:buSzPct val="70000"/>
              <a:buFont typeface="Wingdings" charset="2"/>
              <a:buChar char="Ø"/>
              <a:defRPr/>
            </a:pPr>
            <a:r>
              <a:rPr lang="en-US" sz="2800" i="1" dirty="0" smtClean="0">
                <a:latin typeface="Calibri"/>
                <a:cs typeface="Calibri"/>
              </a:rPr>
              <a:t>Staff turnover</a:t>
            </a:r>
          </a:p>
          <a:p>
            <a:pPr marL="914400" lvl="1" indent="-457200">
              <a:lnSpc>
                <a:spcPct val="120000"/>
              </a:lnSpc>
              <a:buClr>
                <a:srgbClr val="0000FF"/>
              </a:buClr>
              <a:buSzPct val="70000"/>
              <a:buFont typeface="Wingdings" charset="2"/>
              <a:buChar char="Ø"/>
              <a:defRPr/>
            </a:pPr>
            <a:r>
              <a:rPr lang="en-US" sz="2800" i="1" dirty="0" smtClean="0">
                <a:latin typeface="Calibri"/>
                <a:cs typeface="Calibri"/>
              </a:rPr>
              <a:t>Task errors</a:t>
            </a:r>
          </a:p>
          <a:p>
            <a:pPr marL="914400" lvl="1" indent="-457200">
              <a:lnSpc>
                <a:spcPct val="120000"/>
              </a:lnSpc>
              <a:buClr>
                <a:srgbClr val="0000FF"/>
              </a:buClr>
              <a:buSzPct val="70000"/>
              <a:buFont typeface="Wingdings" charset="2"/>
              <a:buChar char="Ø"/>
              <a:defRPr/>
            </a:pPr>
            <a:r>
              <a:rPr lang="en-US" sz="2800" i="1" dirty="0" smtClean="0">
                <a:latin typeface="Calibri"/>
                <a:cs typeface="Calibri"/>
              </a:rPr>
              <a:t>Safety issues</a:t>
            </a:r>
          </a:p>
          <a:p>
            <a:pPr marL="914400" lvl="1" indent="-457200">
              <a:lnSpc>
                <a:spcPct val="120000"/>
              </a:lnSpc>
              <a:buClr>
                <a:srgbClr val="0000FF"/>
              </a:buClr>
              <a:buSzPct val="70000"/>
              <a:buFont typeface="Wingdings" charset="2"/>
              <a:buChar char="Ø"/>
              <a:defRPr/>
            </a:pPr>
            <a:r>
              <a:rPr lang="en-US" sz="2800" i="1" dirty="0" smtClean="0">
                <a:latin typeface="Calibri"/>
                <a:cs typeface="Calibri"/>
              </a:rPr>
              <a:t>Mental health issues</a:t>
            </a:r>
          </a:p>
          <a:p>
            <a:pPr marL="914400" lvl="1" indent="-457200">
              <a:lnSpc>
                <a:spcPct val="120000"/>
              </a:lnSpc>
              <a:buClr>
                <a:srgbClr val="0000FF"/>
              </a:buClr>
              <a:buSzPct val="70000"/>
              <a:buFont typeface="Wingdings" charset="2"/>
              <a:buChar char="Ø"/>
              <a:defRPr/>
            </a:pPr>
            <a:r>
              <a:rPr lang="en-US" sz="2800" i="1" dirty="0" smtClean="0">
                <a:latin typeface="Calibri"/>
                <a:cs typeface="Calibri"/>
              </a:rPr>
              <a:t>Addictive behaviours.</a:t>
            </a:r>
            <a:endParaRPr lang="en-US" sz="2800" i="1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  <a:buClr>
                <a:schemeClr val="accent6"/>
              </a:buClr>
              <a:defRPr/>
            </a:pPr>
            <a:endParaRPr lang="en-US" sz="2800" b="1" dirty="0" smtClean="0">
              <a:latin typeface="Calibri"/>
              <a:cs typeface="Calibri"/>
            </a:endParaRPr>
          </a:p>
        </p:txBody>
      </p:sp>
      <p:pic>
        <p:nvPicPr>
          <p:cNvPr id="6" name="Picture 5" descr="MH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78227"/>
            <a:ext cx="2243443" cy="263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792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9C93F-3BF7-43D4-91D0-64321E983D4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Screen Shot 2015-07-09 at 1.09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3999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37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9C93F-3BF7-43D4-91D0-64321E983D4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 descr="FLOW CHART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13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95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9C93F-3BF7-43D4-91D0-64321E983D4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3568" y="2780928"/>
            <a:ext cx="8136904" cy="247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Clr>
                <a:schemeClr val="accent6"/>
              </a:buClr>
            </a:pPr>
            <a:r>
              <a:rPr lang="en-AU" sz="3600" dirty="0" smtClean="0">
                <a:latin typeface="Calibri"/>
                <a:cs typeface="Calibri"/>
              </a:rPr>
              <a:t>An </a:t>
            </a:r>
            <a:r>
              <a:rPr lang="en-AU" sz="3600" b="1" dirty="0" smtClean="0">
                <a:solidFill>
                  <a:srgbClr val="000090"/>
                </a:solidFill>
                <a:latin typeface="Calibri"/>
                <a:cs typeface="Calibri"/>
              </a:rPr>
              <a:t>AUDIT</a:t>
            </a:r>
            <a:r>
              <a:rPr lang="en-AU" sz="3600" dirty="0" smtClean="0">
                <a:latin typeface="Calibri"/>
                <a:cs typeface="Calibri"/>
              </a:rPr>
              <a:t> implies compliance or otherwise.</a:t>
            </a:r>
          </a:p>
          <a:p>
            <a:pPr>
              <a:lnSpc>
                <a:spcPct val="110000"/>
              </a:lnSpc>
              <a:buClr>
                <a:schemeClr val="accent6"/>
              </a:buClr>
            </a:pPr>
            <a:r>
              <a:rPr lang="en-AU" sz="3600" dirty="0" smtClean="0">
                <a:latin typeface="Calibri"/>
                <a:cs typeface="Calibri"/>
              </a:rPr>
              <a:t>A </a:t>
            </a:r>
            <a:r>
              <a:rPr lang="en-AU" sz="3600" b="1" dirty="0" smtClean="0">
                <a:solidFill>
                  <a:srgbClr val="000090"/>
                </a:solidFill>
                <a:latin typeface="Calibri"/>
                <a:cs typeface="Calibri"/>
              </a:rPr>
              <a:t>REVIEW</a:t>
            </a:r>
            <a:r>
              <a:rPr lang="en-AU" sz="3600" dirty="0" smtClean="0">
                <a:latin typeface="Calibri"/>
                <a:cs typeface="Calibri"/>
              </a:rPr>
              <a:t> seeks to evaluate effectiveness.</a:t>
            </a:r>
          </a:p>
          <a:p>
            <a:pPr lvl="1">
              <a:buClr>
                <a:schemeClr val="accent6"/>
              </a:buClr>
              <a:buSzPct val="70000"/>
            </a:pP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17467" cy="1584176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000090"/>
                </a:solidFill>
                <a:latin typeface="Calibri"/>
                <a:cs typeface="Calibri"/>
              </a:rPr>
              <a:t>MENTAL HEALTH AUDITING </a:t>
            </a:r>
            <a:br>
              <a:rPr lang="en-US" sz="3600" b="1" dirty="0" smtClean="0">
                <a:solidFill>
                  <a:srgbClr val="000090"/>
                </a:solidFill>
                <a:latin typeface="Calibri"/>
                <a:cs typeface="Calibri"/>
              </a:rPr>
            </a:br>
            <a:r>
              <a:rPr lang="en-US" sz="3600" b="1" dirty="0" err="1" smtClean="0">
                <a:solidFill>
                  <a:srgbClr val="000090"/>
                </a:solidFill>
                <a:latin typeface="Calibri"/>
                <a:cs typeface="Calibri"/>
              </a:rPr>
              <a:t>vs</a:t>
            </a:r>
            <a:r>
              <a:rPr lang="en-US" sz="3600" b="1" dirty="0">
                <a:solidFill>
                  <a:srgbClr val="000090"/>
                </a:solidFill>
                <a:latin typeface="Calibri"/>
                <a:cs typeface="Calibri"/>
              </a:rPr>
              <a:t/>
            </a:r>
            <a:br>
              <a:rPr lang="en-US" sz="3600" b="1" dirty="0">
                <a:solidFill>
                  <a:srgbClr val="000090"/>
                </a:solidFill>
                <a:latin typeface="Calibri"/>
                <a:cs typeface="Calibri"/>
              </a:rPr>
            </a:br>
            <a:r>
              <a:rPr lang="en-US" sz="3600" b="1" dirty="0">
                <a:solidFill>
                  <a:srgbClr val="000090"/>
                </a:solidFill>
                <a:latin typeface="Calibri"/>
                <a:cs typeface="Calibri"/>
              </a:rPr>
              <a:t>MENTAL HEALTH </a:t>
            </a:r>
            <a:r>
              <a:rPr lang="en-US" sz="3600" b="1" dirty="0" smtClean="0">
                <a:solidFill>
                  <a:srgbClr val="000090"/>
                </a:solidFill>
                <a:latin typeface="Calibri"/>
                <a:cs typeface="Calibri"/>
              </a:rPr>
              <a:t>REVIEW  </a:t>
            </a:r>
          </a:p>
        </p:txBody>
      </p:sp>
    </p:spTree>
    <p:extLst>
      <p:ext uri="{BB962C8B-B14F-4D97-AF65-F5344CB8AC3E}">
        <p14:creationId xmlns:p14="http://schemas.microsoft.com/office/powerpoint/2010/main" val="1267026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X_Economics_PPT_Template">
  <a:themeElements>
    <a:clrScheme name="BSS-colours">
      <a:dk1>
        <a:srgbClr val="333333"/>
      </a:dk1>
      <a:lt1>
        <a:sysClr val="window" lastClr="FFFFFF"/>
      </a:lt1>
      <a:dk2>
        <a:srgbClr val="738450"/>
      </a:dk2>
      <a:lt2>
        <a:srgbClr val="E8E9D1"/>
      </a:lt2>
      <a:accent1>
        <a:srgbClr val="009DBB"/>
      </a:accent1>
      <a:accent2>
        <a:srgbClr val="58585A"/>
      </a:accent2>
      <a:accent3>
        <a:srgbClr val="FCAF17"/>
      </a:accent3>
      <a:accent4>
        <a:srgbClr val="F26522"/>
      </a:accent4>
      <a:accent5>
        <a:srgbClr val="A6CE39"/>
      </a:accent5>
      <a:accent6>
        <a:srgbClr val="C00000"/>
      </a:accent6>
      <a:hlink>
        <a:srgbClr val="929547"/>
      </a:hlink>
      <a:folHlink>
        <a:srgbClr val="56633C"/>
      </a:folHlink>
    </a:clrScheme>
    <a:fontScheme name="Custom 7">
      <a:majorFont>
        <a:latin typeface="Turnpike"/>
        <a:ea typeface=""/>
        <a:cs typeface=""/>
      </a:majorFont>
      <a:minorFont>
        <a:latin typeface="AvantGarde Bk BT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RX_Economics_PPT_Template</Template>
  <TotalTime>1736</TotalTime>
  <Words>804</Words>
  <Application>Microsoft Office PowerPoint</Application>
  <PresentationFormat>On-screen Show (4:3)</PresentationFormat>
  <Paragraphs>145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RX_Economics_PPT_Template</vt:lpstr>
      <vt:lpstr>Monitoring the Psychological Health of Employees and Conditions  at the Workplace </vt:lpstr>
      <vt:lpstr>PowerPoint Presentation</vt:lpstr>
      <vt:lpstr>PowerPoint Presentation</vt:lpstr>
      <vt:lpstr>PowerPoint Presentation</vt:lpstr>
      <vt:lpstr>Work Health and Safety Act (WHS)</vt:lpstr>
      <vt:lpstr>Stress Responses</vt:lpstr>
      <vt:lpstr>PowerPoint Presentation</vt:lpstr>
      <vt:lpstr>PowerPoint Presentation</vt:lpstr>
      <vt:lpstr>MENTAL HEALTH AUDITING  vs MENTAL HEALTH REVIEW  </vt:lpstr>
      <vt:lpstr>PowerPoint Presentation</vt:lpstr>
      <vt:lpstr>PRE-REVIEW CONSIDERATIONS</vt:lpstr>
      <vt:lpstr>PowerPoint Presentation</vt:lpstr>
      <vt:lpstr>PowerPoint Presentation</vt:lpstr>
      <vt:lpstr>MENTAL HEALTH AUDIT</vt:lpstr>
      <vt:lpstr>MENTAL HEALTH AUDIT</vt:lpstr>
      <vt:lpstr>DATA TO BE PROVIDED BY…</vt:lpstr>
      <vt:lpstr>EVIDENCE REQUIRED COULD INCLUDE…</vt:lpstr>
      <vt:lpstr>EVIDENCE REQUIRED COULD INCLUDE…</vt:lpstr>
      <vt:lpstr>CASE STUDY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Hasita</dc:creator>
  <cp:lastModifiedBy>Paula Sinclair</cp:lastModifiedBy>
  <cp:revision>81</cp:revision>
  <cp:lastPrinted>2015-07-13T05:32:53Z</cp:lastPrinted>
  <dcterms:created xsi:type="dcterms:W3CDTF">2012-02-07T07:51:00Z</dcterms:created>
  <dcterms:modified xsi:type="dcterms:W3CDTF">2015-07-15T23:25:32Z</dcterms:modified>
</cp:coreProperties>
</file>