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41" r:id="rId3"/>
    <p:sldId id="380" r:id="rId4"/>
    <p:sldId id="381" r:id="rId5"/>
    <p:sldId id="376" r:id="rId6"/>
    <p:sldId id="366" r:id="rId7"/>
    <p:sldId id="373" r:id="rId8"/>
    <p:sldId id="369" r:id="rId9"/>
    <p:sldId id="377" r:id="rId10"/>
    <p:sldId id="368" r:id="rId11"/>
    <p:sldId id="370" r:id="rId12"/>
    <p:sldId id="345" r:id="rId13"/>
    <p:sldId id="350" r:id="rId14"/>
    <p:sldId id="351" r:id="rId15"/>
    <p:sldId id="353" r:id="rId16"/>
    <p:sldId id="346" r:id="rId17"/>
    <p:sldId id="357" r:id="rId18"/>
    <p:sldId id="358" r:id="rId19"/>
    <p:sldId id="359" r:id="rId20"/>
    <p:sldId id="362" r:id="rId21"/>
    <p:sldId id="360" r:id="rId22"/>
    <p:sldId id="361" r:id="rId23"/>
    <p:sldId id="378" r:id="rId24"/>
    <p:sldId id="364" r:id="rId25"/>
    <p:sldId id="375" r:id="rId26"/>
    <p:sldId id="365" r:id="rId27"/>
    <p:sldId id="374" r:id="rId28"/>
    <p:sldId id="372" r:id="rId29"/>
    <p:sldId id="382" r:id="rId30"/>
    <p:sldId id="385" r:id="rId31"/>
    <p:sldId id="386" r:id="rId32"/>
    <p:sldId id="387" r:id="rId33"/>
    <p:sldId id="388" r:id="rId34"/>
    <p:sldId id="389" r:id="rId35"/>
    <p:sldId id="391" r:id="rId36"/>
    <p:sldId id="392" r:id="rId37"/>
    <p:sldId id="393" r:id="rId38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>
      <p:cViewPr varScale="1">
        <p:scale>
          <a:sx n="97" d="100"/>
          <a:sy n="97" d="100"/>
        </p:scale>
        <p:origin x="-19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CC158-54E1-46CB-996D-B1106162B949}" type="datetimeFigureOut">
              <a:rPr lang="en-AU" smtClean="0"/>
              <a:t>14/07/2015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52CC-6D53-48BD-9F1D-E7EB7B1087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180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E4669-A92D-4FB3-9CA3-E7031441CECF}" type="datetimeFigureOut">
              <a:rPr lang="en-AU" smtClean="0"/>
              <a:t>14/07/2015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0C9B-F0BB-4FB3-AB4F-EFDDF04480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92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00C9B-F0BB-4FB3-AB4F-EFDDF044808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15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00C9B-F0BB-4FB3-AB4F-EFDDF044808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87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0" y="4000505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000505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68315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214687"/>
            <a:ext cx="7843279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000504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562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4942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490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0388"/>
            <a:ext cx="2057400" cy="5389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0388"/>
            <a:ext cx="6019800" cy="5389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curtinPowerPointBG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4000505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000505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68315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" y="3214687"/>
            <a:ext cx="7843279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000504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4429133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429133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68315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" y="2857498"/>
            <a:ext cx="7843279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643315"/>
            <a:ext cx="6334854" cy="786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AU" sz="4400" dirty="0" smtClean="0">
                <a:solidFill>
                  <a:schemeClr val="bg1"/>
                </a:solidFill>
              </a:rPr>
              <a:t>CHANGE IN MASTER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429132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urtinPowerPointBG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68315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4429133"/>
            <a:ext cx="6624638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429133"/>
            <a:ext cx="5211763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" y="2857498"/>
            <a:ext cx="7843279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3643315"/>
            <a:ext cx="6334854" cy="786163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AU" sz="4400" dirty="0" smtClean="0">
                <a:solidFill>
                  <a:schemeClr val="bg1"/>
                </a:solidFill>
              </a:rPr>
              <a:t>CHANGE IN MASTER</a:t>
            </a:r>
            <a:endParaRPr lang="en-AU" sz="4400" dirty="0">
              <a:solidFill>
                <a:schemeClr val="bg1"/>
              </a:solidFill>
            </a:endParaRP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5214942" y="4429132"/>
            <a:ext cx="1428760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97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97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5" y="560389"/>
            <a:ext cx="8207375" cy="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2725" y="6078539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D0CB31EB-B344-4549-A60A-A2B59F315BF6}" type="datetimeFigureOut">
              <a:rPr lang="en-AU" smtClean="0"/>
              <a:t>14/07/2015</a:t>
            </a:fld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5" y="6078539"/>
            <a:ext cx="34559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68315" y="6302375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pic>
        <p:nvPicPr>
          <p:cNvPr id="7" name="Picture 6" descr="curtinPowerPointBGContent-Alpha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81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9858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435100" indent="-15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7907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247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7051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1623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6195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89040"/>
            <a:ext cx="6372200" cy="1368152"/>
          </a:xfrm>
          <a:ln>
            <a:noFill/>
          </a:ln>
        </p:spPr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Lin Fritschi</a:t>
            </a:r>
          </a:p>
          <a:p>
            <a:r>
              <a:rPr lang="en-AU" dirty="0" smtClean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Professor of Epidemiology</a:t>
            </a:r>
          </a:p>
          <a:p>
            <a:pPr>
              <a:spcBef>
                <a:spcPts val="0"/>
              </a:spcBef>
            </a:pPr>
            <a:r>
              <a:rPr lang="en-AU" dirty="0" smtClean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Curtin University</a:t>
            </a:r>
            <a:endParaRPr lang="en-AU" dirty="0">
              <a:solidFill>
                <a:schemeClr val="tx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418681"/>
            <a:ext cx="6804247" cy="1586382"/>
          </a:xfrm>
        </p:spPr>
        <p:txBody>
          <a:bodyPr/>
          <a:lstStyle/>
          <a:p>
            <a:r>
              <a:rPr lang="en-AU" sz="4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Keeping regulations current</a:t>
            </a:r>
            <a:br>
              <a:rPr lang="en-AU" sz="4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AU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Dealing with evolving evidence on </a:t>
            </a:r>
            <a:br>
              <a:rPr lang="en-AU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AU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causes of occupational disease</a:t>
            </a:r>
            <a:endParaRPr lang="en-AU" sz="28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5"/>
          <p:cNvSpPr>
            <a:spLocks noGrp="1" noChangeArrowheads="1"/>
          </p:cNvSpPr>
          <p:nvPr>
            <p:ph type="title"/>
          </p:nvPr>
        </p:nvSpPr>
        <p:spPr>
          <a:xfrm>
            <a:off x="458513" y="404664"/>
            <a:ext cx="8207375" cy="996951"/>
          </a:xfrm>
        </p:spPr>
        <p:txBody>
          <a:bodyPr/>
          <a:lstStyle/>
          <a:p>
            <a:pPr eaLnBrk="1" hangingPunct="1"/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Combining the human and </a:t>
            </a:r>
            <a:b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experimental evaluations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160020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GB" altLang="fr-FR" sz="1600">
              <a:solidFill>
                <a:srgbClr val="00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8862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4864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0866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287588" y="1600200"/>
            <a:ext cx="63992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EXPERIMENTAL ANIMALS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286000" y="2286000"/>
            <a:ext cx="64008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1 </a:t>
            </a:r>
            <a:r>
              <a:rPr lang="en-US" altLang="fr-FR" sz="1600" i="1">
                <a:solidFill>
                  <a:srgbClr val="000000"/>
                </a:solidFill>
              </a:rPr>
              <a:t>(carcinogenic to humans)</a:t>
            </a:r>
            <a:endParaRPr lang="en-US" altLang="fr-FR" sz="1600">
              <a:solidFill>
                <a:srgbClr val="000000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286000" y="5943600"/>
            <a:ext cx="4800600" cy="4572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GB" altLang="fr-FR" sz="1600">
              <a:solidFill>
                <a:srgbClr val="000000"/>
              </a:solidFill>
            </a:endParaRPr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914400" y="2286000"/>
            <a:ext cx="114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HUMANS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7086600" y="5943600"/>
            <a:ext cx="1600200" cy="457200"/>
          </a:xfrm>
          <a:prstGeom prst="rect">
            <a:avLst/>
          </a:pr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4</a:t>
            </a: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2286000" y="2743200"/>
            <a:ext cx="1600200" cy="91440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0000"/>
                </a:solidFill>
                <a:sym typeface="Wingdings" pitchFamily="2" charset="2"/>
              </a:rPr>
              <a:t>Group </a:t>
            </a:r>
            <a:r>
              <a:rPr lang="en-US" altLang="fr-FR" sz="1600" dirty="0" err="1">
                <a:solidFill>
                  <a:srgbClr val="000000"/>
                </a:solidFill>
              </a:rPr>
              <a:t>2A</a:t>
            </a:r>
            <a:endParaRPr lang="en-US" altLang="fr-FR" sz="16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 dirty="0">
                <a:solidFill>
                  <a:srgbClr val="000000"/>
                </a:solidFill>
              </a:rPr>
              <a:t>(probably carcinogenic)</a:t>
            </a:r>
          </a:p>
        </p:txBody>
      </p:sp>
      <p:sp>
        <p:nvSpPr>
          <p:cNvPr id="20494" name="Rectangle 18"/>
          <p:cNvSpPr>
            <a:spLocks noChangeArrowheads="1"/>
          </p:cNvSpPr>
          <p:nvPr/>
        </p:nvSpPr>
        <p:spPr bwMode="auto">
          <a:xfrm>
            <a:off x="3886200" y="3656013"/>
            <a:ext cx="4800600" cy="22860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3 </a:t>
            </a:r>
            <a:r>
              <a:rPr lang="en-US" altLang="fr-FR" sz="1600" i="1">
                <a:solidFill>
                  <a:srgbClr val="010000"/>
                </a:solidFill>
              </a:rPr>
              <a:t>(not classifiable)</a:t>
            </a:r>
            <a:endParaRPr lang="en-US" altLang="fr-FR" sz="1000" u="sng">
              <a:solidFill>
                <a:srgbClr val="008000"/>
              </a:solidFill>
            </a:endParaRPr>
          </a:p>
        </p:txBody>
      </p:sp>
      <p:sp>
        <p:nvSpPr>
          <p:cNvPr id="20495" name="Rectangle 19"/>
          <p:cNvSpPr>
            <a:spLocks noChangeArrowheads="1"/>
          </p:cNvSpPr>
          <p:nvPr/>
        </p:nvSpPr>
        <p:spPr bwMode="auto">
          <a:xfrm>
            <a:off x="3886200" y="2741613"/>
            <a:ext cx="4800600" cy="9144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2B </a:t>
            </a:r>
            <a:r>
              <a:rPr lang="en-US" altLang="fr-FR" sz="1600" i="1">
                <a:solidFill>
                  <a:srgbClr val="010000"/>
                </a:solidFill>
              </a:rPr>
              <a:t>(possibly carcinogenic)</a:t>
            </a: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400">
                <a:solidFill>
                  <a:srgbClr val="777777"/>
                </a:solidFill>
              </a:rPr>
              <a:t>(exceptionally, Group 2A)</a:t>
            </a:r>
          </a:p>
        </p:txBody>
      </p:sp>
      <p:sp>
        <p:nvSpPr>
          <p:cNvPr id="20496" name="Rectangle 20"/>
          <p:cNvSpPr>
            <a:spLocks noChangeArrowheads="1"/>
          </p:cNvSpPr>
          <p:nvPr/>
        </p:nvSpPr>
        <p:spPr bwMode="auto">
          <a:xfrm>
            <a:off x="2286000" y="3656013"/>
            <a:ext cx="1600200" cy="22860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2B</a:t>
            </a: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10000"/>
                </a:solidFill>
              </a:rPr>
              <a:t>(possibly carcinogenic)</a:t>
            </a:r>
          </a:p>
        </p:txBody>
      </p:sp>
      <p:sp>
        <p:nvSpPr>
          <p:cNvPr id="20497" name="Rectangle 21"/>
          <p:cNvSpPr>
            <a:spLocks noChangeArrowheads="1"/>
          </p:cNvSpPr>
          <p:nvPr/>
        </p:nvSpPr>
        <p:spPr bwMode="auto">
          <a:xfrm>
            <a:off x="1143000" y="5943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0498" name="Rectangle 23"/>
          <p:cNvSpPr>
            <a:spLocks noChangeArrowheads="1"/>
          </p:cNvSpPr>
          <p:nvPr/>
        </p:nvSpPr>
        <p:spPr bwMode="auto">
          <a:xfrm>
            <a:off x="1143000" y="228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0499" name="Rectangle 26"/>
          <p:cNvSpPr>
            <a:spLocks noChangeArrowheads="1"/>
          </p:cNvSpPr>
          <p:nvPr/>
        </p:nvSpPr>
        <p:spPr bwMode="auto">
          <a:xfrm>
            <a:off x="1143000" y="27432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0500" name="Rectangle 27"/>
          <p:cNvSpPr>
            <a:spLocks noChangeArrowheads="1"/>
          </p:cNvSpPr>
          <p:nvPr/>
        </p:nvSpPr>
        <p:spPr bwMode="auto">
          <a:xfrm>
            <a:off x="1143000" y="3656013"/>
            <a:ext cx="114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pic>
        <p:nvPicPr>
          <p:cNvPr id="21" name="Content Placeholder 3"/>
          <p:cNvPicPr>
            <a:picLocks/>
          </p:cNvPicPr>
          <p:nvPr/>
        </p:nvPicPr>
        <p:blipFill rotWithShape="1">
          <a:blip r:embed="rId2"/>
          <a:srcRect l="63833" t="8230" r="26839" b="83966"/>
          <a:stretch/>
        </p:blipFill>
        <p:spPr bwMode="auto">
          <a:xfrm>
            <a:off x="5724128" y="138996"/>
            <a:ext cx="3198571" cy="802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2286000" y="2741613"/>
            <a:ext cx="1709936" cy="104742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0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Human data (2010)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49751"/>
          </a:xfrm>
        </p:spPr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6 of 8 studies showed “modestly increased risk of breast cancer” for long term night </a:t>
            </a:r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shiftworkers</a:t>
            </a:r>
            <a:endParaRPr lang="en-AU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823913" lvl="1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Studies limited by </a:t>
            </a:r>
          </a:p>
          <a:p>
            <a:pPr marL="1271588" lvl="2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Mainly studies of nurses</a:t>
            </a:r>
          </a:p>
          <a:p>
            <a:pPr marL="1271588" lvl="2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Poor assessment of </a:t>
            </a:r>
            <a:r>
              <a:rPr lang="en-AU" sz="20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shiftwork</a:t>
            </a:r>
            <a:endParaRPr lang="en-AU" sz="2000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1271588" lvl="2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Potential for confounding</a:t>
            </a:r>
          </a:p>
          <a:p>
            <a:r>
              <a:rPr lang="en-AU" sz="26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7 of 8 cohorts of flight attendants showed increase risk of breast cancer with longer employment</a:t>
            </a:r>
          </a:p>
          <a:p>
            <a:pPr marL="823913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Studies limited by </a:t>
            </a:r>
          </a:p>
          <a:p>
            <a:pPr marL="1271588" lvl="2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Poor </a:t>
            </a:r>
            <a:r>
              <a:rPr lang="en-AU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assessment of </a:t>
            </a: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circadian disruption</a:t>
            </a:r>
            <a:endParaRPr lang="en-AU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1271588" lvl="2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Potential for </a:t>
            </a: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confounding and detection bias</a:t>
            </a:r>
            <a:endParaRPr lang="en-AU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Ijaz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63864" t="30614" r="17389" b="16803"/>
          <a:stretch/>
        </p:blipFill>
        <p:spPr bwMode="auto">
          <a:xfrm>
            <a:off x="244770" y="116632"/>
            <a:ext cx="7315200" cy="5486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4" y="616530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Ijaz</a:t>
            </a:r>
            <a:r>
              <a:rPr lang="en-AU" dirty="0" smtClean="0"/>
              <a:t> et al, 2013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611307"/>
            <a:ext cx="887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Overall 1.09 (1.02-1.20) in case-control studies, but 1.01 (0.97-1.05) in cohort studies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36" y="1412776"/>
            <a:ext cx="7188614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836" y="4869161"/>
            <a:ext cx="7620000" cy="317500"/>
          </a:xfrm>
          <a:prstGeom prst="rect">
            <a:avLst/>
          </a:prstGeom>
        </p:spPr>
        <p:txBody>
          <a:bodyPr/>
          <a:lstStyle/>
          <a:p>
            <a:endParaRPr lang="en-US" sz="1000" i="0" baseline="0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949280"/>
            <a:ext cx="1776760" cy="254000"/>
          </a:xfrm>
          <a:prstGeom prst="rect">
            <a:avLst/>
          </a:prstGeom>
        </p:spPr>
        <p:txBody>
          <a:bodyPr/>
          <a:lstStyle/>
          <a:p>
            <a:r>
              <a:rPr lang="en-US" sz="1400" dirty="0" err="1">
                <a:latin typeface="Arial"/>
              </a:rPr>
              <a:t>Yijun</a:t>
            </a:r>
            <a:r>
              <a:rPr lang="en-US" sz="1400" dirty="0">
                <a:latin typeface="Arial"/>
              </a:rPr>
              <a:t>  </a:t>
            </a:r>
            <a:r>
              <a:rPr lang="en-US" sz="1400" dirty="0" smtClean="0">
                <a:latin typeface="Arial"/>
              </a:rPr>
              <a:t>et </a:t>
            </a:r>
            <a:r>
              <a:rPr lang="en-US" sz="1400" dirty="0" err="1" smtClean="0">
                <a:latin typeface="Arial"/>
              </a:rPr>
              <a:t>al.2013</a:t>
            </a:r>
            <a:r>
              <a:rPr lang="en-US" sz="1400" dirty="0" smtClean="0">
                <a:latin typeface="Arial"/>
              </a:rPr>
              <a:t>  </a:t>
            </a:r>
            <a:endParaRPr lang="en-US" sz="1400" dirty="0">
              <a:latin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en-US" sz="1000" i="0" kern="1200" baseline="0" dirty="0" smtClean="0">
                <a:solidFill>
                  <a:srgbClr val="333333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600" i="0" kern="1200" baseline="0" dirty="0" smtClean="0">
                <a:solidFill>
                  <a:srgbClr val="333333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Forest plot of studies examining the association between ≥15 years of night work and breast cancer risk.</a:t>
            </a:r>
            <a:endParaRPr lang="en-AU" sz="1600" dirty="0" smtClean="0">
              <a:effectLst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0152" y="4941169"/>
            <a:ext cx="1080120" cy="2454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67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63667" t="24718" r="22166" b="44968"/>
          <a:stretch/>
        </p:blipFill>
        <p:spPr bwMode="auto">
          <a:xfrm>
            <a:off x="539552" y="1517515"/>
            <a:ext cx="6552728" cy="4215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Dose response pattern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612465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Kamdar</a:t>
            </a:r>
            <a:r>
              <a:rPr lang="en-AU" dirty="0" smtClean="0"/>
              <a:t> et al, 2013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11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Some more confusion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16766"/>
            <a:ext cx="8229600" cy="4349751"/>
          </a:xfrm>
        </p:spPr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Latest results from the Nurses Health Study:  </a:t>
            </a:r>
          </a:p>
          <a:p>
            <a:pPr lvl="1"/>
            <a:r>
              <a:rPr lang="en-AU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“Long-term </a:t>
            </a:r>
            <a:r>
              <a:rPr lang="en-AU" i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rotating night shift </a:t>
            </a:r>
            <a:r>
              <a:rPr lang="en-AU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work, </a:t>
            </a:r>
            <a:r>
              <a:rPr lang="en-AU" i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particularly early in </a:t>
            </a:r>
            <a:r>
              <a:rPr lang="en-AU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career, </a:t>
            </a:r>
            <a:r>
              <a:rPr lang="en-AU" i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may be associated with an increased risk of breast cancer, which appears to diminish after nightshift work </a:t>
            </a:r>
            <a:r>
              <a:rPr lang="en-AU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ceases.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”  Schernhammer, 2014</a:t>
            </a:r>
          </a:p>
          <a:p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Erren’s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hypothesis that night work is only carcinogenic if you are a lark rather than an owl.  </a:t>
            </a:r>
            <a:r>
              <a:rPr lang="en-AU" sz="1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(Erren and </a:t>
            </a:r>
            <a:r>
              <a:rPr lang="en-AU" sz="18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Morfeld</a:t>
            </a:r>
            <a:r>
              <a:rPr lang="en-AU" sz="1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2014)</a:t>
            </a:r>
          </a:p>
          <a:p>
            <a:pPr lvl="1"/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However our Australian study didn’t support this.  Fritschi et al, 2014</a:t>
            </a:r>
          </a:p>
          <a:p>
            <a:r>
              <a:rPr lang="en-AU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One study suggests survival is worse in those who have done </a:t>
            </a:r>
            <a:r>
              <a:rPr lang="en-AU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shiftwork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  </a:t>
            </a:r>
            <a:r>
              <a:rPr lang="en-AU" sz="1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(Hansen 2014)  </a:t>
            </a:r>
          </a:p>
        </p:txBody>
      </p:sp>
    </p:spTree>
    <p:extLst>
      <p:ext uri="{BB962C8B-B14F-4D97-AF65-F5344CB8AC3E}">
        <p14:creationId xmlns:p14="http://schemas.microsoft.com/office/powerpoint/2010/main" val="28934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So, what to do?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compensation so far in the Australian system for </a:t>
            </a:r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shiftwork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and breast cancer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Small effect, no dose-response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Probably</a:t>
            </a:r>
            <a:r>
              <a:rPr lang="en-AU" baseline="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safe to wait until there is more evidence</a:t>
            </a:r>
            <a:endParaRPr lang="en-AU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AutoShape 2" descr="http://charts.webofknowledge.com.dbgw.lis.curtin.edu.au/ChartServer/draw?SessionID=Y1n2Mb2o6H6fNiDlZsM&amp;Product=UA&amp;GraphID=PI_BarChart_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5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Pesticides and cancer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As of 2014 Group 1 (definite) carcinogens were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arsenic 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ethylene oxide</a:t>
            </a:r>
          </a:p>
          <a:p>
            <a:pPr marL="881063" lvl="1" indent="-34290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2,3,7,8-</a:t>
            </a:r>
            <a:r>
              <a:rPr lang="en-AU" sz="24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tetrachlorodibenzo</a:t>
            </a:r>
            <a:r>
              <a:rPr lang="en-AU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-p-dioxin </a:t>
            </a:r>
            <a:r>
              <a:rPr lang="en-AU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</a:t>
            </a:r>
            <a:r>
              <a:rPr lang="en-AU" sz="24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TCDD</a:t>
            </a:r>
            <a:r>
              <a:rPr lang="en-AU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), which may occur as a contaminant in certain pesticides</a:t>
            </a:r>
            <a:r>
              <a:rPr lang="en-AU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  <a:endParaRPr lang="en-AU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Images</a:t>
            </a:r>
            <a:endParaRPr lang="en-AU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026" name="Picture 2" descr="http://www.beyondpesticides.org/health/clipboard-can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" y="43927"/>
            <a:ext cx="2306866" cy="26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566840"/>
            <a:ext cx="349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http://</a:t>
            </a:r>
            <a:r>
              <a:rPr lang="en-A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www.beyondpesticides.org</a:t>
            </a:r>
            <a:endParaRPr lang="en-A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http://www.ancestral-nutrition.com/wp-content/uploads/2014/05/OGV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" y="3069862"/>
            <a:ext cx="5695204" cy="29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9477" y="5979816"/>
            <a:ext cx="37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http://</a:t>
            </a:r>
            <a:r>
              <a:rPr lang="en-A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www.ancestral-nutrition.com</a:t>
            </a:r>
            <a:endParaRPr lang="en-A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0" name="Picture 6" descr="http://www.preventcancernow.ca/wp-content/uploads/2013/07/for-cancer-media-releas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8072"/>
            <a:ext cx="4135088" cy="27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0608" y="3064532"/>
            <a:ext cx="349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http://</a:t>
            </a:r>
            <a:r>
              <a:rPr lang="en-A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www.preventcancernow.ca</a:t>
            </a:r>
            <a:endParaRPr lang="en-A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Why is it so hard to determine carcinogenicity?  (1) 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49751"/>
          </a:xfrm>
        </p:spPr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Small numbers of subjects</a:t>
            </a:r>
          </a:p>
          <a:p>
            <a:pPr marL="823913" lvl="1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highest exposure (agricultural) is relatively rare</a:t>
            </a:r>
          </a:p>
          <a:p>
            <a:pPr marL="823913" lvl="1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 researchers tend to combine individual pesticide exposures  </a:t>
            </a:r>
          </a:p>
          <a:p>
            <a:pPr marL="823913" lvl="1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However there are </a:t>
            </a:r>
            <a:r>
              <a:rPr lang="en-AU" sz="20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100s</a:t>
            </a: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of pesticides with different chemical structures and it wouldn’t be expected that they would all act in the same way on the human body</a:t>
            </a:r>
          </a:p>
        </p:txBody>
      </p:sp>
    </p:spTree>
    <p:extLst>
      <p:ext uri="{BB962C8B-B14F-4D97-AF65-F5344CB8AC3E}">
        <p14:creationId xmlns:p14="http://schemas.microsoft.com/office/powerpoint/2010/main" val="8429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Outline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 does evidence change over time?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 is the evidence judged?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What happens when there isn’t enough evidence?</a:t>
            </a:r>
          </a:p>
          <a:p>
            <a:pPr lvl="1"/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Shiftwork</a:t>
            </a:r>
            <a:endParaRPr lang="en-AU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lvl="1"/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Pesticides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What happens when there is enough evidence?</a:t>
            </a:r>
          </a:p>
          <a:p>
            <a:pPr lvl="1"/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Diesel exhaust</a:t>
            </a:r>
          </a:p>
        </p:txBody>
      </p:sp>
    </p:spTree>
    <p:extLst>
      <p:ext uri="{BB962C8B-B14F-4D97-AF65-F5344CB8AC3E}">
        <p14:creationId xmlns:p14="http://schemas.microsoft.com/office/powerpoint/2010/main" val="36908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Why is it so hard to determine carcinogenicity?  (2) 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49751"/>
          </a:xfrm>
        </p:spPr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Pesticide use is difficult to assess</a:t>
            </a:r>
          </a:p>
          <a:p>
            <a:pPr marL="823913" lvl="1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Multiple pesticide use</a:t>
            </a:r>
          </a:p>
          <a:p>
            <a:pPr marL="823913" lvl="1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validated biomarkers</a:t>
            </a:r>
          </a:p>
          <a:p>
            <a:pPr marL="823913" lvl="1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Difficult to remember</a:t>
            </a:r>
          </a:p>
          <a:p>
            <a:pPr marL="823913" lvl="1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Changes over time </a:t>
            </a:r>
          </a:p>
          <a:p>
            <a:pPr marL="823913" lvl="1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Dose depends on a huge range of factors most of which are impossible to measure</a:t>
            </a:r>
          </a:p>
        </p:txBody>
      </p:sp>
    </p:spTree>
    <p:extLst>
      <p:ext uri="{BB962C8B-B14F-4D97-AF65-F5344CB8AC3E}">
        <p14:creationId xmlns:p14="http://schemas.microsoft.com/office/powerpoint/2010/main" val="2589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 example – glyphosate and non-Hodgkin lymphoma (NHL)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49751"/>
          </a:xfrm>
        </p:spPr>
        <p:txBody>
          <a:bodyPr/>
          <a:lstStyle/>
          <a:p>
            <a:r>
              <a:rPr lang="en-AU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Glyphosate is a 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broad-spectrum herbicide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Highest production volume </a:t>
            </a:r>
            <a:r>
              <a:rPr lang="en-AU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of all 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herbicides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Increase in use because of genetically modified glyphosate-resistant </a:t>
            </a:r>
            <a:r>
              <a:rPr lang="en-AU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crop varieties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026" name="Picture 2" descr="http://www2.woolworthsonline.com.au/Content/ProductImages/big/195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Human data = limited evidence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724354"/>
              </p:ext>
            </p:extLst>
          </p:nvPr>
        </p:nvGraphicFramePr>
        <p:xfrm>
          <a:off x="467544" y="1916832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512168"/>
                <a:gridCol w="1440160"/>
                <a:gridCol w="1368152"/>
                <a:gridCol w="174888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Study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Number of  exposed cases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Number</a:t>
                      </a:r>
                      <a:r>
                        <a:rPr lang="en-AU" baseline="0" dirty="0" smtClean="0"/>
                        <a:t> of</a:t>
                      </a:r>
                      <a:r>
                        <a:rPr lang="en-AU" dirty="0" smtClean="0"/>
                        <a:t> exposed</a:t>
                      </a:r>
                      <a:r>
                        <a:rPr lang="en-AU" baseline="0" dirty="0" smtClean="0"/>
                        <a:t> controls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95%CI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McDuffie et al,</a:t>
                      </a:r>
                      <a:r>
                        <a:rPr lang="en-AU" baseline="0" dirty="0" smtClean="0"/>
                        <a:t> 2001, Canada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133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0.83-1.74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De </a:t>
                      </a:r>
                      <a:r>
                        <a:rPr lang="en-AU" dirty="0" err="1" smtClean="0"/>
                        <a:t>Roos</a:t>
                      </a:r>
                      <a:r>
                        <a:rPr lang="en-AU" dirty="0" smtClean="0"/>
                        <a:t> et al, 2003, US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1.1-4.0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Eriksson et al,</a:t>
                      </a:r>
                    </a:p>
                    <a:p>
                      <a:r>
                        <a:rPr lang="en-AU" dirty="0" smtClean="0"/>
                        <a:t>2008,</a:t>
                      </a:r>
                      <a:r>
                        <a:rPr lang="en-AU" baseline="0" dirty="0" smtClean="0"/>
                        <a:t> Sweden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1.1-3.7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Agricultural</a:t>
                      </a:r>
                      <a:r>
                        <a:rPr lang="en-AU" baseline="0" dirty="0" smtClean="0"/>
                        <a:t> Health </a:t>
                      </a:r>
                      <a:r>
                        <a:rPr lang="en-AU" b="1" baseline="0" dirty="0" smtClean="0"/>
                        <a:t>Cohort, </a:t>
                      </a:r>
                    </a:p>
                    <a:p>
                      <a:r>
                        <a:rPr lang="en-AU" b="0" baseline="0" dirty="0" smtClean="0"/>
                        <a:t>2005 US</a:t>
                      </a:r>
                      <a:endParaRPr lang="en-A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0.7-1.9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0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5"/>
          <p:cNvSpPr>
            <a:spLocks noGrp="1" noChangeArrowheads="1"/>
          </p:cNvSpPr>
          <p:nvPr>
            <p:ph type="title"/>
          </p:nvPr>
        </p:nvSpPr>
        <p:spPr>
          <a:xfrm>
            <a:off x="458513" y="404664"/>
            <a:ext cx="8207375" cy="996951"/>
          </a:xfrm>
        </p:spPr>
        <p:txBody>
          <a:bodyPr/>
          <a:lstStyle/>
          <a:p>
            <a:pPr eaLnBrk="1" hangingPunct="1"/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Combining the human and </a:t>
            </a:r>
            <a:b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experimental evaluations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160020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GB" altLang="fr-FR" sz="1600">
              <a:solidFill>
                <a:srgbClr val="00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8862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4864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0866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287588" y="1600200"/>
            <a:ext cx="63992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EXPERIMENTAL ANIMALS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286000" y="2286000"/>
            <a:ext cx="64008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1 </a:t>
            </a:r>
            <a:r>
              <a:rPr lang="en-US" altLang="fr-FR" sz="1600" i="1">
                <a:solidFill>
                  <a:srgbClr val="000000"/>
                </a:solidFill>
              </a:rPr>
              <a:t>(carcinogenic to humans)</a:t>
            </a:r>
            <a:endParaRPr lang="en-US" altLang="fr-FR" sz="1600">
              <a:solidFill>
                <a:srgbClr val="000000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286000" y="5943600"/>
            <a:ext cx="4800600" cy="4572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GB" altLang="fr-FR" sz="1600">
              <a:solidFill>
                <a:srgbClr val="000000"/>
              </a:solidFill>
            </a:endParaRPr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914400" y="2286000"/>
            <a:ext cx="114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HUMANS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7086600" y="5943600"/>
            <a:ext cx="1600200" cy="457200"/>
          </a:xfrm>
          <a:prstGeom prst="rect">
            <a:avLst/>
          </a:pr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4</a:t>
            </a: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2286000" y="2743200"/>
            <a:ext cx="1600200" cy="91440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0000"/>
                </a:solidFill>
                <a:sym typeface="Wingdings" pitchFamily="2" charset="2"/>
              </a:rPr>
              <a:t>Group </a:t>
            </a:r>
            <a:r>
              <a:rPr lang="en-US" altLang="fr-FR" sz="1600" dirty="0" err="1">
                <a:solidFill>
                  <a:srgbClr val="000000"/>
                </a:solidFill>
              </a:rPr>
              <a:t>2A</a:t>
            </a:r>
            <a:endParaRPr lang="en-US" altLang="fr-FR" sz="16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 dirty="0">
                <a:solidFill>
                  <a:srgbClr val="000000"/>
                </a:solidFill>
              </a:rPr>
              <a:t>(probably carcinogenic)</a:t>
            </a:r>
          </a:p>
        </p:txBody>
      </p:sp>
      <p:sp>
        <p:nvSpPr>
          <p:cNvPr id="20494" name="Rectangle 18"/>
          <p:cNvSpPr>
            <a:spLocks noChangeArrowheads="1"/>
          </p:cNvSpPr>
          <p:nvPr/>
        </p:nvSpPr>
        <p:spPr bwMode="auto">
          <a:xfrm>
            <a:off x="3886200" y="3656013"/>
            <a:ext cx="4800600" cy="22860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3 </a:t>
            </a:r>
            <a:r>
              <a:rPr lang="en-US" altLang="fr-FR" sz="1600" i="1">
                <a:solidFill>
                  <a:srgbClr val="010000"/>
                </a:solidFill>
              </a:rPr>
              <a:t>(not classifiable)</a:t>
            </a:r>
            <a:endParaRPr lang="en-US" altLang="fr-FR" sz="1000" u="sng">
              <a:solidFill>
                <a:srgbClr val="008000"/>
              </a:solidFill>
            </a:endParaRPr>
          </a:p>
        </p:txBody>
      </p:sp>
      <p:sp>
        <p:nvSpPr>
          <p:cNvPr id="20495" name="Rectangle 19"/>
          <p:cNvSpPr>
            <a:spLocks noChangeArrowheads="1"/>
          </p:cNvSpPr>
          <p:nvPr/>
        </p:nvSpPr>
        <p:spPr bwMode="auto">
          <a:xfrm>
            <a:off x="3886200" y="2741613"/>
            <a:ext cx="4800600" cy="9144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2B </a:t>
            </a:r>
            <a:r>
              <a:rPr lang="en-US" altLang="fr-FR" sz="1600" i="1">
                <a:solidFill>
                  <a:srgbClr val="010000"/>
                </a:solidFill>
              </a:rPr>
              <a:t>(possibly carcinogenic)</a:t>
            </a: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400">
                <a:solidFill>
                  <a:srgbClr val="777777"/>
                </a:solidFill>
              </a:rPr>
              <a:t>(exceptionally, Group 2A)</a:t>
            </a:r>
          </a:p>
        </p:txBody>
      </p:sp>
      <p:sp>
        <p:nvSpPr>
          <p:cNvPr id="20496" name="Rectangle 20"/>
          <p:cNvSpPr>
            <a:spLocks noChangeArrowheads="1"/>
          </p:cNvSpPr>
          <p:nvPr/>
        </p:nvSpPr>
        <p:spPr bwMode="auto">
          <a:xfrm>
            <a:off x="2286000" y="3656013"/>
            <a:ext cx="1600200" cy="22860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2B</a:t>
            </a: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10000"/>
                </a:solidFill>
              </a:rPr>
              <a:t>(possibly carcinogenic)</a:t>
            </a:r>
          </a:p>
        </p:txBody>
      </p:sp>
      <p:sp>
        <p:nvSpPr>
          <p:cNvPr id="20497" name="Rectangle 21"/>
          <p:cNvSpPr>
            <a:spLocks noChangeArrowheads="1"/>
          </p:cNvSpPr>
          <p:nvPr/>
        </p:nvSpPr>
        <p:spPr bwMode="auto">
          <a:xfrm>
            <a:off x="1143000" y="5943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0498" name="Rectangle 23"/>
          <p:cNvSpPr>
            <a:spLocks noChangeArrowheads="1"/>
          </p:cNvSpPr>
          <p:nvPr/>
        </p:nvSpPr>
        <p:spPr bwMode="auto">
          <a:xfrm>
            <a:off x="1143000" y="228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0499" name="Rectangle 26"/>
          <p:cNvSpPr>
            <a:spLocks noChangeArrowheads="1"/>
          </p:cNvSpPr>
          <p:nvPr/>
        </p:nvSpPr>
        <p:spPr bwMode="auto">
          <a:xfrm>
            <a:off x="1143000" y="27432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0500" name="Rectangle 27"/>
          <p:cNvSpPr>
            <a:spLocks noChangeArrowheads="1"/>
          </p:cNvSpPr>
          <p:nvPr/>
        </p:nvSpPr>
        <p:spPr bwMode="auto">
          <a:xfrm>
            <a:off x="1143000" y="3656013"/>
            <a:ext cx="114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pic>
        <p:nvPicPr>
          <p:cNvPr id="21" name="Content Placeholder 3"/>
          <p:cNvPicPr>
            <a:picLocks/>
          </p:cNvPicPr>
          <p:nvPr/>
        </p:nvPicPr>
        <p:blipFill rotWithShape="1">
          <a:blip r:embed="rId2"/>
          <a:srcRect l="63833" t="8230" r="26839" b="83966"/>
          <a:stretch/>
        </p:blipFill>
        <p:spPr bwMode="auto">
          <a:xfrm>
            <a:off x="5724128" y="138996"/>
            <a:ext cx="3198571" cy="802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2195736" y="2610173"/>
            <a:ext cx="6030416" cy="13228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3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Animal studies =</a:t>
            </a:r>
            <a:r>
              <a:rPr lang="en-AU" baseline="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sufficient evidence 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CD-1 mice, positive trend in the incidence of a rare tumour, renal tubule carcinoma.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Male mice, positive trend for </a:t>
            </a:r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haemangiosarcoma</a:t>
            </a:r>
            <a:endParaRPr lang="en-AU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Male rats (2 studies) increased rate of pancreatic islet-cell adenoma 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 glyphosate formulation promoted skin tumours in an initiation-promotion study in mice.</a:t>
            </a:r>
          </a:p>
        </p:txBody>
      </p:sp>
    </p:spTree>
    <p:extLst>
      <p:ext uri="{BB962C8B-B14F-4D97-AF65-F5344CB8AC3E}">
        <p14:creationId xmlns:p14="http://schemas.microsoft.com/office/powerpoint/2010/main" val="33366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5"/>
          <p:cNvSpPr>
            <a:spLocks noGrp="1" noChangeArrowheads="1"/>
          </p:cNvSpPr>
          <p:nvPr>
            <p:ph type="title"/>
          </p:nvPr>
        </p:nvSpPr>
        <p:spPr>
          <a:xfrm>
            <a:off x="458513" y="404664"/>
            <a:ext cx="8207375" cy="996951"/>
          </a:xfrm>
        </p:spPr>
        <p:txBody>
          <a:bodyPr/>
          <a:lstStyle/>
          <a:p>
            <a:pPr eaLnBrk="1" hangingPunct="1"/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Combining the human and </a:t>
            </a:r>
            <a:b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experimental evaluations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160020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GB" altLang="fr-FR" sz="1600">
              <a:solidFill>
                <a:srgbClr val="00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8862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4864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0866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287588" y="1600200"/>
            <a:ext cx="63992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EXPERIMENTAL ANIMALS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286000" y="2286000"/>
            <a:ext cx="64008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1 </a:t>
            </a:r>
            <a:r>
              <a:rPr lang="en-US" altLang="fr-FR" sz="1600" i="1">
                <a:solidFill>
                  <a:srgbClr val="000000"/>
                </a:solidFill>
              </a:rPr>
              <a:t>(carcinogenic to humans)</a:t>
            </a:r>
            <a:endParaRPr lang="en-US" altLang="fr-FR" sz="1600">
              <a:solidFill>
                <a:srgbClr val="000000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286000" y="5943600"/>
            <a:ext cx="4800600" cy="4572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GB" altLang="fr-FR" sz="1600">
              <a:solidFill>
                <a:srgbClr val="000000"/>
              </a:solidFill>
            </a:endParaRPr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914400" y="2286000"/>
            <a:ext cx="114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HUMANS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7086600" y="5943600"/>
            <a:ext cx="1600200" cy="457200"/>
          </a:xfrm>
          <a:prstGeom prst="rect">
            <a:avLst/>
          </a:pr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4</a:t>
            </a: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2286000" y="2743200"/>
            <a:ext cx="1600200" cy="91440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0000"/>
                </a:solidFill>
                <a:sym typeface="Wingdings" pitchFamily="2" charset="2"/>
              </a:rPr>
              <a:t>Group </a:t>
            </a:r>
            <a:r>
              <a:rPr lang="en-US" altLang="fr-FR" sz="1600" dirty="0" err="1">
                <a:solidFill>
                  <a:srgbClr val="000000"/>
                </a:solidFill>
              </a:rPr>
              <a:t>2A</a:t>
            </a:r>
            <a:endParaRPr lang="en-US" altLang="fr-FR" sz="16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 dirty="0">
                <a:solidFill>
                  <a:srgbClr val="000000"/>
                </a:solidFill>
              </a:rPr>
              <a:t>(probably carcinogenic)</a:t>
            </a:r>
          </a:p>
        </p:txBody>
      </p:sp>
      <p:sp>
        <p:nvSpPr>
          <p:cNvPr id="20494" name="Rectangle 18"/>
          <p:cNvSpPr>
            <a:spLocks noChangeArrowheads="1"/>
          </p:cNvSpPr>
          <p:nvPr/>
        </p:nvSpPr>
        <p:spPr bwMode="auto">
          <a:xfrm>
            <a:off x="3886200" y="3656013"/>
            <a:ext cx="4800600" cy="22860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3 </a:t>
            </a:r>
            <a:r>
              <a:rPr lang="en-US" altLang="fr-FR" sz="1600" i="1">
                <a:solidFill>
                  <a:srgbClr val="010000"/>
                </a:solidFill>
              </a:rPr>
              <a:t>(not classifiable)</a:t>
            </a:r>
            <a:endParaRPr lang="en-US" altLang="fr-FR" sz="1000" u="sng">
              <a:solidFill>
                <a:srgbClr val="008000"/>
              </a:solidFill>
            </a:endParaRPr>
          </a:p>
        </p:txBody>
      </p:sp>
      <p:sp>
        <p:nvSpPr>
          <p:cNvPr id="20495" name="Rectangle 19"/>
          <p:cNvSpPr>
            <a:spLocks noChangeArrowheads="1"/>
          </p:cNvSpPr>
          <p:nvPr/>
        </p:nvSpPr>
        <p:spPr bwMode="auto">
          <a:xfrm>
            <a:off x="3886200" y="2741613"/>
            <a:ext cx="4800600" cy="9144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2B </a:t>
            </a:r>
            <a:r>
              <a:rPr lang="en-US" altLang="fr-FR" sz="1600" i="1">
                <a:solidFill>
                  <a:srgbClr val="010000"/>
                </a:solidFill>
              </a:rPr>
              <a:t>(possibly carcinogenic)</a:t>
            </a: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400">
                <a:solidFill>
                  <a:srgbClr val="777777"/>
                </a:solidFill>
              </a:rPr>
              <a:t>(exceptionally, Group 2A)</a:t>
            </a:r>
          </a:p>
        </p:txBody>
      </p:sp>
      <p:sp>
        <p:nvSpPr>
          <p:cNvPr id="20496" name="Rectangle 20"/>
          <p:cNvSpPr>
            <a:spLocks noChangeArrowheads="1"/>
          </p:cNvSpPr>
          <p:nvPr/>
        </p:nvSpPr>
        <p:spPr bwMode="auto">
          <a:xfrm>
            <a:off x="2286000" y="3656013"/>
            <a:ext cx="1600200" cy="22860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2B</a:t>
            </a: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10000"/>
                </a:solidFill>
              </a:rPr>
              <a:t>(possibly carcinogenic)</a:t>
            </a:r>
          </a:p>
        </p:txBody>
      </p:sp>
      <p:sp>
        <p:nvSpPr>
          <p:cNvPr id="20497" name="Rectangle 21"/>
          <p:cNvSpPr>
            <a:spLocks noChangeArrowheads="1"/>
          </p:cNvSpPr>
          <p:nvPr/>
        </p:nvSpPr>
        <p:spPr bwMode="auto">
          <a:xfrm>
            <a:off x="1143000" y="5943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0498" name="Rectangle 23"/>
          <p:cNvSpPr>
            <a:spLocks noChangeArrowheads="1"/>
          </p:cNvSpPr>
          <p:nvPr/>
        </p:nvSpPr>
        <p:spPr bwMode="auto">
          <a:xfrm>
            <a:off x="1143000" y="228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0499" name="Rectangle 26"/>
          <p:cNvSpPr>
            <a:spLocks noChangeArrowheads="1"/>
          </p:cNvSpPr>
          <p:nvPr/>
        </p:nvSpPr>
        <p:spPr bwMode="auto">
          <a:xfrm>
            <a:off x="1143000" y="27432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0500" name="Rectangle 27"/>
          <p:cNvSpPr>
            <a:spLocks noChangeArrowheads="1"/>
          </p:cNvSpPr>
          <p:nvPr/>
        </p:nvSpPr>
        <p:spPr bwMode="auto">
          <a:xfrm>
            <a:off x="1143000" y="3656013"/>
            <a:ext cx="114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pic>
        <p:nvPicPr>
          <p:cNvPr id="21" name="Content Placeholder 3"/>
          <p:cNvPicPr>
            <a:picLocks/>
          </p:cNvPicPr>
          <p:nvPr/>
        </p:nvPicPr>
        <p:blipFill rotWithShape="1">
          <a:blip r:embed="rId2"/>
          <a:srcRect l="63833" t="8230" r="26839" b="83966"/>
          <a:stretch/>
        </p:blipFill>
        <p:spPr bwMode="auto">
          <a:xfrm>
            <a:off x="5724128" y="138996"/>
            <a:ext cx="3198571" cy="802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2195736" y="2610173"/>
            <a:ext cx="1800200" cy="11788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Mechanistic evidence</a:t>
            </a:r>
            <a:r>
              <a:rPr lang="en-AU" baseline="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= strong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Has been detected in the blood and urine of</a:t>
            </a:r>
            <a:r>
              <a:rPr lang="en-AU" baseline="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exposed people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, indicating absorption.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Can</a:t>
            </a:r>
            <a:r>
              <a:rPr lang="en-AU" baseline="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induce 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DNA and chromosomal damage. 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Can induce oxidative stress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One study reported increases in blood markers of chromosomal damage (micronuclei) in residents of several communities after spraying of glyphosate formulations.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Bacterial mutagenesis tests were negative. </a:t>
            </a:r>
          </a:p>
        </p:txBody>
      </p:sp>
    </p:spTree>
    <p:extLst>
      <p:ext uri="{BB962C8B-B14F-4D97-AF65-F5344CB8AC3E}">
        <p14:creationId xmlns:p14="http://schemas.microsoft.com/office/powerpoint/2010/main" val="384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2286000" y="2286000"/>
            <a:ext cx="64008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1</a:t>
            </a:r>
          </a:p>
        </p:txBody>
      </p: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2286000" y="5943600"/>
            <a:ext cx="4800600" cy="4572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3</a:t>
            </a:r>
          </a:p>
        </p:txBody>
      </p:sp>
      <p:sp>
        <p:nvSpPr>
          <p:cNvPr id="21508" name="Rectangle 17"/>
          <p:cNvSpPr>
            <a:spLocks noChangeArrowheads="1"/>
          </p:cNvSpPr>
          <p:nvPr/>
        </p:nvSpPr>
        <p:spPr bwMode="auto">
          <a:xfrm>
            <a:off x="7086600" y="3656013"/>
            <a:ext cx="1600200" cy="22860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28600" indent="-2286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0000"/>
                </a:solidFill>
                <a:sym typeface="Wingdings" pitchFamily="2" charset="2"/>
              </a:rPr>
              <a:t>Group </a:t>
            </a:r>
            <a:r>
              <a:rPr lang="en-US" altLang="fr-FR" sz="1600" dirty="0" smtClean="0">
                <a:solidFill>
                  <a:srgbClr val="000000"/>
                </a:solidFill>
              </a:rPr>
              <a:t>3</a:t>
            </a:r>
            <a:endParaRPr lang="en-US" altLang="fr-FR" sz="1600" dirty="0">
              <a:solidFill>
                <a:srgbClr val="000000"/>
              </a:solidFill>
            </a:endParaRPr>
          </a:p>
        </p:txBody>
      </p:sp>
      <p:sp>
        <p:nvSpPr>
          <p:cNvPr id="21509" name="Rectangle 18"/>
          <p:cNvSpPr>
            <a:spLocks noChangeArrowheads="1"/>
          </p:cNvSpPr>
          <p:nvPr/>
        </p:nvSpPr>
        <p:spPr bwMode="auto">
          <a:xfrm>
            <a:off x="7086600" y="5943600"/>
            <a:ext cx="1600200" cy="457200"/>
          </a:xfrm>
          <a:prstGeom prst="rect">
            <a:avLst/>
          </a:pr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4</a:t>
            </a:r>
          </a:p>
        </p:txBody>
      </p:sp>
      <p:sp>
        <p:nvSpPr>
          <p:cNvPr id="21510" name="Rectangle 21"/>
          <p:cNvSpPr>
            <a:spLocks noChangeArrowheads="1"/>
          </p:cNvSpPr>
          <p:nvPr/>
        </p:nvSpPr>
        <p:spPr bwMode="auto">
          <a:xfrm>
            <a:off x="3886200" y="3656013"/>
            <a:ext cx="1600200" cy="2286000"/>
          </a:xfrm>
          <a:prstGeom prst="rect">
            <a:avLst/>
          </a:prstGeom>
          <a:solidFill>
            <a:srgbClr val="C0C0C0">
              <a:alpha val="50195"/>
            </a:srgbClr>
          </a:solidFill>
          <a:ln w="635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28600" indent="-2286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 smtClean="0">
                <a:solidFill>
                  <a:srgbClr val="010000"/>
                </a:solidFill>
              </a:rPr>
              <a:t>Group </a:t>
            </a:r>
            <a:r>
              <a:rPr lang="en-US" altLang="fr-FR" sz="1600" dirty="0">
                <a:solidFill>
                  <a:srgbClr val="010000"/>
                </a:solidFill>
              </a:rPr>
              <a:t>3</a:t>
            </a:r>
            <a:endParaRPr lang="en-US" altLang="fr-FR" sz="1000" u="sng" dirty="0">
              <a:solidFill>
                <a:srgbClr val="008000"/>
              </a:solidFill>
            </a:endParaRPr>
          </a:p>
        </p:txBody>
      </p:sp>
      <p:sp>
        <p:nvSpPr>
          <p:cNvPr id="21511" name="Rectangle 22"/>
          <p:cNvSpPr>
            <a:spLocks noChangeArrowheads="1"/>
          </p:cNvSpPr>
          <p:nvPr/>
        </p:nvSpPr>
        <p:spPr bwMode="auto">
          <a:xfrm>
            <a:off x="5486400" y="3656013"/>
            <a:ext cx="1600200" cy="2286000"/>
          </a:xfrm>
          <a:prstGeom prst="rect">
            <a:avLst/>
          </a:prstGeom>
          <a:solidFill>
            <a:srgbClr val="C0C0C0">
              <a:alpha val="50195"/>
            </a:srgbClr>
          </a:solidFill>
          <a:ln w="635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28600" indent="-2286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 smtClean="0">
                <a:solidFill>
                  <a:srgbClr val="010000"/>
                </a:solidFill>
              </a:rPr>
              <a:t>Group </a:t>
            </a:r>
            <a:r>
              <a:rPr lang="en-US" altLang="fr-FR" sz="1600" dirty="0">
                <a:solidFill>
                  <a:srgbClr val="010000"/>
                </a:solidFill>
              </a:rPr>
              <a:t>3</a:t>
            </a:r>
            <a:endParaRPr lang="en-US" altLang="fr-FR" sz="1000" u="sng" dirty="0">
              <a:solidFill>
                <a:srgbClr val="008000"/>
              </a:solidFill>
            </a:endParaRPr>
          </a:p>
        </p:txBody>
      </p:sp>
      <p:sp>
        <p:nvSpPr>
          <p:cNvPr id="21512" name="Rectangle 26"/>
          <p:cNvSpPr>
            <a:spLocks noGrp="1" noChangeArrowheads="1"/>
          </p:cNvSpPr>
          <p:nvPr>
            <p:ph type="title"/>
          </p:nvPr>
        </p:nvSpPr>
        <p:spPr>
          <a:xfrm>
            <a:off x="582612" y="260648"/>
            <a:ext cx="8207375" cy="996951"/>
          </a:xfrm>
        </p:spPr>
        <p:txBody>
          <a:bodyPr/>
          <a:lstStyle/>
          <a:p>
            <a:pPr eaLnBrk="1" hangingPunct="1"/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Mechanistic data can </a:t>
            </a:r>
            <a:b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be pivotal</a:t>
            </a:r>
          </a:p>
        </p:txBody>
      </p:sp>
      <p:sp>
        <p:nvSpPr>
          <p:cNvPr id="21513" name="Rectangle 27"/>
          <p:cNvSpPr>
            <a:spLocks noChangeArrowheads="1"/>
          </p:cNvSpPr>
          <p:nvPr/>
        </p:nvSpPr>
        <p:spPr bwMode="auto">
          <a:xfrm>
            <a:off x="914400" y="160020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GB" altLang="fr-FR" sz="1600">
              <a:solidFill>
                <a:srgbClr val="000000"/>
              </a:solidFill>
            </a:endParaRPr>
          </a:p>
        </p:txBody>
      </p:sp>
      <p:sp>
        <p:nvSpPr>
          <p:cNvPr id="21514" name="Rectangle 28"/>
          <p:cNvSpPr>
            <a:spLocks noChangeArrowheads="1"/>
          </p:cNvSpPr>
          <p:nvPr/>
        </p:nvSpPr>
        <p:spPr bwMode="auto">
          <a:xfrm>
            <a:off x="22860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1515" name="Rectangle 29"/>
          <p:cNvSpPr>
            <a:spLocks noChangeArrowheads="1"/>
          </p:cNvSpPr>
          <p:nvPr/>
        </p:nvSpPr>
        <p:spPr bwMode="auto">
          <a:xfrm>
            <a:off x="38862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1516" name="Rectangle 30"/>
          <p:cNvSpPr>
            <a:spLocks noChangeArrowheads="1"/>
          </p:cNvSpPr>
          <p:nvPr/>
        </p:nvSpPr>
        <p:spPr bwMode="auto">
          <a:xfrm>
            <a:off x="54864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sp>
        <p:nvSpPr>
          <p:cNvPr id="21517" name="Rectangle 31"/>
          <p:cNvSpPr>
            <a:spLocks noChangeArrowheads="1"/>
          </p:cNvSpPr>
          <p:nvPr/>
        </p:nvSpPr>
        <p:spPr bwMode="auto">
          <a:xfrm>
            <a:off x="70866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1518" name="Rectangle 32"/>
          <p:cNvSpPr>
            <a:spLocks noChangeArrowheads="1"/>
          </p:cNvSpPr>
          <p:nvPr/>
        </p:nvSpPr>
        <p:spPr bwMode="auto">
          <a:xfrm>
            <a:off x="2287588" y="1600200"/>
            <a:ext cx="63992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EXPERIMENTAL ANIMALS</a:t>
            </a:r>
          </a:p>
        </p:txBody>
      </p:sp>
      <p:sp>
        <p:nvSpPr>
          <p:cNvPr id="21519" name="Rectangle 38"/>
          <p:cNvSpPr>
            <a:spLocks noChangeArrowheads="1"/>
          </p:cNvSpPr>
          <p:nvPr/>
        </p:nvSpPr>
        <p:spPr bwMode="auto">
          <a:xfrm>
            <a:off x="3886200" y="2743200"/>
            <a:ext cx="4800600" cy="9144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28600" indent="-2286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 smtClean="0">
                <a:solidFill>
                  <a:srgbClr val="010000"/>
                </a:solidFill>
              </a:rPr>
              <a:t>Group </a:t>
            </a:r>
            <a:r>
              <a:rPr lang="en-US" altLang="fr-FR" sz="1600" dirty="0" err="1">
                <a:solidFill>
                  <a:srgbClr val="010000"/>
                </a:solidFill>
              </a:rPr>
              <a:t>2B</a:t>
            </a:r>
            <a:r>
              <a:rPr lang="en-US" altLang="fr-FR" sz="1400" dirty="0">
                <a:solidFill>
                  <a:srgbClr val="777777"/>
                </a:solidFill>
              </a:rPr>
              <a:t>  (exceptionally, Group </a:t>
            </a:r>
            <a:r>
              <a:rPr lang="en-US" altLang="fr-FR" sz="1400" dirty="0" err="1">
                <a:solidFill>
                  <a:srgbClr val="777777"/>
                </a:solidFill>
              </a:rPr>
              <a:t>2A</a:t>
            </a:r>
            <a:r>
              <a:rPr lang="en-US" altLang="fr-FR" sz="1400" dirty="0">
                <a:solidFill>
                  <a:srgbClr val="777777"/>
                </a:solidFill>
              </a:rPr>
              <a:t>)</a:t>
            </a:r>
          </a:p>
        </p:txBody>
      </p:sp>
      <p:sp>
        <p:nvSpPr>
          <p:cNvPr id="21520" name="Rectangle 43"/>
          <p:cNvSpPr>
            <a:spLocks noChangeArrowheads="1"/>
          </p:cNvSpPr>
          <p:nvPr/>
        </p:nvSpPr>
        <p:spPr bwMode="auto">
          <a:xfrm>
            <a:off x="1143000" y="5943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1521" name="Rectangle 44"/>
          <p:cNvSpPr>
            <a:spLocks noChangeArrowheads="1"/>
          </p:cNvSpPr>
          <p:nvPr/>
        </p:nvSpPr>
        <p:spPr bwMode="auto">
          <a:xfrm>
            <a:off x="1143000" y="27432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1522" name="Rectangle 45"/>
          <p:cNvSpPr>
            <a:spLocks noChangeArrowheads="1"/>
          </p:cNvSpPr>
          <p:nvPr/>
        </p:nvSpPr>
        <p:spPr bwMode="auto">
          <a:xfrm>
            <a:off x="1143000" y="228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1523" name="Rectangle 46"/>
          <p:cNvSpPr>
            <a:spLocks noChangeArrowheads="1"/>
          </p:cNvSpPr>
          <p:nvPr/>
        </p:nvSpPr>
        <p:spPr bwMode="auto">
          <a:xfrm>
            <a:off x="1143000" y="3656013"/>
            <a:ext cx="114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sp>
        <p:nvSpPr>
          <p:cNvPr id="21524" name="Rectangle 47"/>
          <p:cNvSpPr>
            <a:spLocks noChangeArrowheads="1"/>
          </p:cNvSpPr>
          <p:nvPr/>
        </p:nvSpPr>
        <p:spPr bwMode="auto">
          <a:xfrm>
            <a:off x="2286000" y="2743200"/>
            <a:ext cx="1600200" cy="91440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28600" indent="-2286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B050"/>
                </a:solidFill>
                <a:sym typeface="Wingdings" pitchFamily="2" charset="2"/>
              </a:rPr>
              <a:t></a:t>
            </a:r>
            <a:r>
              <a:rPr lang="en-US" altLang="fr-FR" sz="1600" dirty="0">
                <a:solidFill>
                  <a:srgbClr val="00B050"/>
                </a:solidFill>
              </a:rPr>
              <a:t>1</a:t>
            </a:r>
            <a:r>
              <a:rPr lang="en-US" altLang="fr-FR" sz="1200" dirty="0">
                <a:solidFill>
                  <a:srgbClr val="00B050"/>
                </a:solidFill>
              </a:rPr>
              <a:t> </a:t>
            </a:r>
            <a:r>
              <a:rPr lang="en-US" altLang="fr-FR" sz="1200" u="sng" dirty="0">
                <a:solidFill>
                  <a:srgbClr val="00B050"/>
                </a:solidFill>
              </a:rPr>
              <a:t>strong evidence in exposed humans</a:t>
            </a:r>
            <a:endParaRPr lang="en-US" altLang="fr-FR" sz="1200" dirty="0">
              <a:solidFill>
                <a:srgbClr val="00B050"/>
              </a:solidFill>
              <a:sym typeface="Wingdings" pitchFamily="2" charset="2"/>
            </a:endParaRP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0000"/>
                </a:solidFill>
                <a:sym typeface="Wingdings" pitchFamily="2" charset="2"/>
              </a:rPr>
              <a:t>Group </a:t>
            </a:r>
            <a:r>
              <a:rPr lang="en-US" altLang="fr-FR" sz="1600" dirty="0" err="1">
                <a:solidFill>
                  <a:srgbClr val="000000"/>
                </a:solidFill>
              </a:rPr>
              <a:t>2A</a:t>
            </a:r>
            <a:endParaRPr lang="en-US" altLang="fr-FR" sz="1600" dirty="0">
              <a:solidFill>
                <a:srgbClr val="000000"/>
              </a:solidFill>
            </a:endParaRPr>
          </a:p>
        </p:txBody>
      </p:sp>
      <p:sp>
        <p:nvSpPr>
          <p:cNvPr id="21525" name="Rectangle 48"/>
          <p:cNvSpPr>
            <a:spLocks noChangeArrowheads="1"/>
          </p:cNvSpPr>
          <p:nvPr/>
        </p:nvSpPr>
        <p:spPr bwMode="auto">
          <a:xfrm>
            <a:off x="2286000" y="3656013"/>
            <a:ext cx="1600200" cy="22860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28600" indent="-2286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 smtClean="0">
                <a:solidFill>
                  <a:srgbClr val="010000"/>
                </a:solidFill>
              </a:rPr>
              <a:t>Group </a:t>
            </a:r>
            <a:r>
              <a:rPr lang="en-US" altLang="fr-FR" sz="1600" dirty="0" err="1" smtClean="0">
                <a:solidFill>
                  <a:srgbClr val="010000"/>
                </a:solidFill>
              </a:rPr>
              <a:t>2B</a:t>
            </a:r>
            <a:endParaRPr lang="en-US" altLang="fr-FR" sz="1600" dirty="0">
              <a:solidFill>
                <a:srgbClr val="010000"/>
              </a:solidFill>
            </a:endParaRPr>
          </a:p>
        </p:txBody>
      </p:sp>
      <p:sp>
        <p:nvSpPr>
          <p:cNvPr id="21526" name="Rectangle 49"/>
          <p:cNvSpPr>
            <a:spLocks noChangeArrowheads="1"/>
          </p:cNvSpPr>
          <p:nvPr/>
        </p:nvSpPr>
        <p:spPr bwMode="auto">
          <a:xfrm>
            <a:off x="914400" y="2286000"/>
            <a:ext cx="114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HUMANS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</p:txBody>
      </p:sp>
      <p:pic>
        <p:nvPicPr>
          <p:cNvPr id="23" name="Content Placeholder 3"/>
          <p:cNvPicPr>
            <a:picLocks/>
          </p:cNvPicPr>
          <p:nvPr/>
        </p:nvPicPr>
        <p:blipFill rotWithShape="1">
          <a:blip r:embed="rId2"/>
          <a:srcRect l="63833" t="8230" r="26839" b="83966"/>
          <a:stretch/>
        </p:blipFill>
        <p:spPr bwMode="auto">
          <a:xfrm>
            <a:off x="5486400" y="120142"/>
            <a:ext cx="3198571" cy="802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86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So, what to do?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 compensation so far in the Australian system for glyphosate and NHL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Potentially a larger effect, no evidence regarding dose-response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Agricultural and services users are likely to have highest exposures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Why not take precautions? </a:t>
            </a:r>
          </a:p>
          <a:p>
            <a:pPr lvl="1"/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Minimize use</a:t>
            </a:r>
          </a:p>
          <a:p>
            <a:pPr lvl="1"/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Wear masks, wear gloves and wash hands before eating or drinking</a:t>
            </a:r>
          </a:p>
        </p:txBody>
      </p:sp>
    </p:spTree>
    <p:extLst>
      <p:ext uri="{BB962C8B-B14F-4D97-AF65-F5344CB8AC3E}">
        <p14:creationId xmlns:p14="http://schemas.microsoft.com/office/powerpoint/2010/main" val="5845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Recent </a:t>
            </a:r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IARC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decisions</a:t>
            </a:r>
            <a:r>
              <a:rPr lang="en-AU" baseline="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on pesticides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872739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Pesticide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Classification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Cancer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err="1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Lindane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Group 1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NHL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DDT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Group </a:t>
                      </a:r>
                      <a:r>
                        <a:rPr lang="en-AU" sz="2400" dirty="0" err="1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2A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?NHL,</a:t>
                      </a:r>
                      <a:r>
                        <a:rPr lang="en-AU" sz="2400" baseline="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 testis, liver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Glyphosate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Group </a:t>
                      </a:r>
                      <a:r>
                        <a:rPr lang="en-AU" sz="2400" dirty="0" err="1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2A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?NHL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Malathion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Group </a:t>
                      </a:r>
                      <a:r>
                        <a:rPr lang="en-AU" sz="2400" dirty="0" err="1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2A</a:t>
                      </a:r>
                      <a:endParaRPr lang="en-AU" sz="2400" dirty="0" smtClean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?NHL,</a:t>
                      </a:r>
                      <a:r>
                        <a:rPr lang="en-AU" sz="2400" baseline="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 prostate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err="1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Diazinon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Group </a:t>
                      </a:r>
                      <a:r>
                        <a:rPr lang="en-AU" sz="2400" dirty="0" err="1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2A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?NHL, lung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err="1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2,4,D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Group </a:t>
                      </a:r>
                      <a:r>
                        <a:rPr lang="en-AU" sz="2400" dirty="0" err="1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2B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err="1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Tetrachlorvinphos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Group </a:t>
                      </a:r>
                      <a:r>
                        <a:rPr lang="en-AU" sz="2400" dirty="0" err="1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2B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Parathion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Group </a:t>
                      </a:r>
                      <a:r>
                        <a:rPr lang="en-AU" sz="2400" dirty="0" err="1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2B</a:t>
                      </a:r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5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Number of articles on </a:t>
            </a:r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bisphenol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 and cancer by year of publication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AutoShape 2" descr="http://charts.webofknowledge.com.dbgw.lis.curtin.edu.au/ChartServer/draw?SessionID=Y1n2Mb2o6H6fNiDlZsM&amp;Product=UA&amp;GraphID=PI_BarChart_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23563"/>
            <a:ext cx="5472608" cy="456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Diesel engine exhaust – human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6 cohort studies and 7 of 10 case-control studies showed an association with lung cancer </a:t>
            </a:r>
          </a:p>
          <a:p>
            <a:r>
              <a:rPr lang="en-AU" dirty="0" smtClean="0"/>
              <a:t>Risk of lung cancer about 2 to 3 times in highest exposed workers</a:t>
            </a:r>
          </a:p>
          <a:p>
            <a:r>
              <a:rPr lang="en-AU" dirty="0" smtClean="0"/>
              <a:t>Most studies show dose-response relationships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5"/>
          <p:cNvSpPr>
            <a:spLocks noGrp="1" noChangeArrowheads="1"/>
          </p:cNvSpPr>
          <p:nvPr>
            <p:ph type="title"/>
          </p:nvPr>
        </p:nvSpPr>
        <p:spPr>
          <a:xfrm>
            <a:off x="458513" y="404664"/>
            <a:ext cx="8207375" cy="996951"/>
          </a:xfrm>
        </p:spPr>
        <p:txBody>
          <a:bodyPr/>
          <a:lstStyle/>
          <a:p>
            <a:pPr eaLnBrk="1" hangingPunct="1"/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Combining the human and </a:t>
            </a:r>
            <a:b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experimental evaluations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160020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GB" altLang="fr-FR" sz="1600">
              <a:solidFill>
                <a:srgbClr val="00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8862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 dirty="0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4864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0866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287588" y="1600200"/>
            <a:ext cx="63992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EXPERIMENTAL ANIMALS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286000" y="2286000"/>
            <a:ext cx="64008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0000"/>
                </a:solidFill>
              </a:rPr>
              <a:t>Group 1 </a:t>
            </a:r>
            <a:r>
              <a:rPr lang="en-US" altLang="fr-FR" sz="1600" i="1" dirty="0">
                <a:solidFill>
                  <a:srgbClr val="000000"/>
                </a:solidFill>
              </a:rPr>
              <a:t>(carcinogenic to humans)</a:t>
            </a:r>
            <a:endParaRPr lang="en-US" altLang="fr-FR" sz="1600" dirty="0">
              <a:solidFill>
                <a:srgbClr val="000000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286000" y="5943600"/>
            <a:ext cx="4800600" cy="4572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GB" altLang="fr-FR" sz="1600">
              <a:solidFill>
                <a:srgbClr val="000000"/>
              </a:solidFill>
            </a:endParaRPr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914400" y="2286000"/>
            <a:ext cx="114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HUMANS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7086600" y="5943600"/>
            <a:ext cx="1600200" cy="457200"/>
          </a:xfrm>
          <a:prstGeom prst="rect">
            <a:avLst/>
          </a:pr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4</a:t>
            </a: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2286000" y="2743200"/>
            <a:ext cx="1600200" cy="91440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0000"/>
                </a:solidFill>
                <a:sym typeface="Wingdings" pitchFamily="2" charset="2"/>
              </a:rPr>
              <a:t>Group </a:t>
            </a:r>
            <a:r>
              <a:rPr lang="en-US" altLang="fr-FR" sz="1600" dirty="0" err="1">
                <a:solidFill>
                  <a:srgbClr val="000000"/>
                </a:solidFill>
              </a:rPr>
              <a:t>2A</a:t>
            </a:r>
            <a:endParaRPr lang="en-US" altLang="fr-FR" sz="16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 dirty="0">
                <a:solidFill>
                  <a:srgbClr val="000000"/>
                </a:solidFill>
              </a:rPr>
              <a:t>(probably carcinogenic)</a:t>
            </a:r>
          </a:p>
        </p:txBody>
      </p:sp>
      <p:sp>
        <p:nvSpPr>
          <p:cNvPr id="20494" name="Rectangle 18"/>
          <p:cNvSpPr>
            <a:spLocks noChangeArrowheads="1"/>
          </p:cNvSpPr>
          <p:nvPr/>
        </p:nvSpPr>
        <p:spPr bwMode="auto">
          <a:xfrm>
            <a:off x="3886200" y="3656013"/>
            <a:ext cx="4800600" cy="22860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3 </a:t>
            </a:r>
            <a:r>
              <a:rPr lang="en-US" altLang="fr-FR" sz="1600" i="1">
                <a:solidFill>
                  <a:srgbClr val="010000"/>
                </a:solidFill>
              </a:rPr>
              <a:t>(not classifiable)</a:t>
            </a:r>
            <a:endParaRPr lang="en-US" altLang="fr-FR" sz="1000" u="sng">
              <a:solidFill>
                <a:srgbClr val="008000"/>
              </a:solidFill>
            </a:endParaRPr>
          </a:p>
        </p:txBody>
      </p:sp>
      <p:sp>
        <p:nvSpPr>
          <p:cNvPr id="20495" name="Rectangle 19"/>
          <p:cNvSpPr>
            <a:spLocks noChangeArrowheads="1"/>
          </p:cNvSpPr>
          <p:nvPr/>
        </p:nvSpPr>
        <p:spPr bwMode="auto">
          <a:xfrm>
            <a:off x="3886200" y="2741613"/>
            <a:ext cx="4800600" cy="9144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2B </a:t>
            </a:r>
            <a:r>
              <a:rPr lang="en-US" altLang="fr-FR" sz="1600" i="1">
                <a:solidFill>
                  <a:srgbClr val="010000"/>
                </a:solidFill>
              </a:rPr>
              <a:t>(possibly carcinogenic)</a:t>
            </a: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400">
                <a:solidFill>
                  <a:srgbClr val="777777"/>
                </a:solidFill>
              </a:rPr>
              <a:t>(exceptionally, Group 2A)</a:t>
            </a:r>
          </a:p>
        </p:txBody>
      </p:sp>
      <p:sp>
        <p:nvSpPr>
          <p:cNvPr id="20496" name="Rectangle 20"/>
          <p:cNvSpPr>
            <a:spLocks noChangeArrowheads="1"/>
          </p:cNvSpPr>
          <p:nvPr/>
        </p:nvSpPr>
        <p:spPr bwMode="auto">
          <a:xfrm>
            <a:off x="2286000" y="3656013"/>
            <a:ext cx="1600200" cy="22860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2B</a:t>
            </a: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10000"/>
                </a:solidFill>
              </a:rPr>
              <a:t>(possibly carcinogenic)</a:t>
            </a:r>
          </a:p>
        </p:txBody>
      </p:sp>
      <p:sp>
        <p:nvSpPr>
          <p:cNvPr id="20497" name="Rectangle 21"/>
          <p:cNvSpPr>
            <a:spLocks noChangeArrowheads="1"/>
          </p:cNvSpPr>
          <p:nvPr/>
        </p:nvSpPr>
        <p:spPr bwMode="auto">
          <a:xfrm>
            <a:off x="1143000" y="5943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0498" name="Rectangle 23"/>
          <p:cNvSpPr>
            <a:spLocks noChangeArrowheads="1"/>
          </p:cNvSpPr>
          <p:nvPr/>
        </p:nvSpPr>
        <p:spPr bwMode="auto">
          <a:xfrm>
            <a:off x="1143000" y="228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 dirty="0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0499" name="Rectangle 26"/>
          <p:cNvSpPr>
            <a:spLocks noChangeArrowheads="1"/>
          </p:cNvSpPr>
          <p:nvPr/>
        </p:nvSpPr>
        <p:spPr bwMode="auto">
          <a:xfrm>
            <a:off x="1143000" y="27432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0500" name="Rectangle 27"/>
          <p:cNvSpPr>
            <a:spLocks noChangeArrowheads="1"/>
          </p:cNvSpPr>
          <p:nvPr/>
        </p:nvSpPr>
        <p:spPr bwMode="auto">
          <a:xfrm>
            <a:off x="1143000" y="3656013"/>
            <a:ext cx="114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pic>
        <p:nvPicPr>
          <p:cNvPr id="21" name="Content Placeholder 3"/>
          <p:cNvPicPr>
            <a:picLocks/>
          </p:cNvPicPr>
          <p:nvPr/>
        </p:nvPicPr>
        <p:blipFill rotWithShape="1">
          <a:blip r:embed="rId2"/>
          <a:srcRect l="63833" t="8230" r="26839" b="83966"/>
          <a:stretch/>
        </p:blipFill>
        <p:spPr bwMode="auto">
          <a:xfrm>
            <a:off x="5724128" y="138996"/>
            <a:ext cx="3198571" cy="802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1143000" y="2304078"/>
            <a:ext cx="1196752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/>
          <p:cNvSpPr/>
          <p:nvPr/>
        </p:nvSpPr>
        <p:spPr>
          <a:xfrm>
            <a:off x="2487724" y="1846878"/>
            <a:ext cx="1196752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/>
          <p:cNvSpPr/>
          <p:nvPr/>
        </p:nvSpPr>
        <p:spPr>
          <a:xfrm>
            <a:off x="3684476" y="2304078"/>
            <a:ext cx="3402124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189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EHP</a:t>
            </a:r>
            <a:endParaRPr lang="en-AU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61765" t="15238" r="13923" b="8221"/>
          <a:stretch/>
        </p:blipFill>
        <p:spPr bwMode="auto">
          <a:xfrm>
            <a:off x="179512" y="188640"/>
            <a:ext cx="7272808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29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Excess lifetime risk of lung cancer </a:t>
            </a:r>
            <a:r>
              <a:rPr lang="en-AU" b="1" dirty="0" smtClean="0"/>
              <a:t>per 1000 </a:t>
            </a:r>
            <a:r>
              <a:rPr lang="en-AU" dirty="0" smtClean="0"/>
              <a:t>workers exposed from age 20 to age 65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107747"/>
              </p:ext>
            </p:extLst>
          </p:nvPr>
        </p:nvGraphicFramePr>
        <p:xfrm>
          <a:off x="1259632" y="2026920"/>
          <a:ext cx="640871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3888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Average</a:t>
                      </a:r>
                      <a:r>
                        <a:rPr lang="en-AU" sz="3200" baseline="0" dirty="0" smtClean="0"/>
                        <a:t> EC (</a:t>
                      </a:r>
                      <a:r>
                        <a:rPr lang="en-AU" sz="3200" baseline="0" dirty="0" err="1" smtClean="0"/>
                        <a:t>ug</a:t>
                      </a:r>
                      <a:r>
                        <a:rPr lang="en-AU" sz="3200" baseline="0" dirty="0" smtClean="0"/>
                        <a:t>/</a:t>
                      </a:r>
                      <a:r>
                        <a:rPr lang="en-AU" sz="3200" baseline="0" dirty="0" err="1" smtClean="0"/>
                        <a:t>m</a:t>
                      </a:r>
                      <a:r>
                        <a:rPr lang="en-AU" sz="3200" baseline="30000" dirty="0" err="1" smtClean="0"/>
                        <a:t>3</a:t>
                      </a:r>
                      <a:r>
                        <a:rPr lang="en-AU" sz="3200" baseline="0" dirty="0" smtClean="0"/>
                        <a:t>)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Number of extra cancers to age 80</a:t>
                      </a:r>
                      <a:endParaRPr lang="en-A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25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69</a:t>
                      </a:r>
                      <a:endParaRPr lang="en-A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20</a:t>
                      </a:r>
                      <a:endParaRPr lang="en-A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2</a:t>
                      </a:r>
                      <a:endParaRPr lang="en-A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5661248"/>
            <a:ext cx="24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Vermeulen et al, 2014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12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AIOH</a:t>
            </a:r>
            <a:r>
              <a:rPr lang="en-AU" dirty="0" smtClean="0"/>
              <a:t> recommendation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743950" cy="4349751"/>
          </a:xfrm>
        </p:spPr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“Based </a:t>
            </a:r>
            <a:r>
              <a:rPr lang="en-AU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on the available information, the </a:t>
            </a:r>
            <a:r>
              <a:rPr lang="en-AU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AIOH</a:t>
            </a:r>
            <a:r>
              <a:rPr lang="en-AU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believes that worker exposure to 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diesel particulate </a:t>
            </a:r>
            <a:r>
              <a:rPr lang="en-AU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levels should be controlled to below 0.1 mg/</a:t>
            </a:r>
            <a:r>
              <a:rPr lang="en-AU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</a:t>
            </a:r>
            <a:r>
              <a:rPr lang="en-AU" baseline="300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</a:t>
            </a:r>
            <a:r>
              <a:rPr lang="en-AU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measured as submicron elemental carbon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At </a:t>
            </a:r>
            <a:r>
              <a:rPr lang="en-AU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this level irritation should decrease significantly and other adverse health effects may be controlled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.”</a:t>
            </a:r>
          </a:p>
          <a:p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AU" sz="2000" i="1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AIOH</a:t>
            </a:r>
            <a:r>
              <a:rPr lang="en-AU" sz="2000" i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POSITION </a:t>
            </a:r>
            <a:r>
              <a:rPr lang="en-AU" sz="2000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PAPER: Diesel </a:t>
            </a:r>
            <a:r>
              <a:rPr lang="en-AU" sz="2000" i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Particulate and Occupational Health </a:t>
            </a:r>
            <a:r>
              <a:rPr lang="en-AU" sz="2000" i="1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Issues, 2007</a:t>
            </a:r>
            <a:endParaRPr lang="en-AU" sz="2000" i="1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416291"/>
            <a:ext cx="140913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100 </a:t>
            </a:r>
            <a:r>
              <a:rPr lang="en-AU" sz="2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ug</a:t>
            </a:r>
            <a:r>
              <a:rPr lang="en-A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/</a:t>
            </a:r>
            <a:r>
              <a:rPr lang="en-AU" sz="2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</a:t>
            </a:r>
            <a:r>
              <a:rPr lang="en-AU" sz="2000" baseline="30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n-AU" sz="2000" baseline="30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39752" y="3284984"/>
            <a:ext cx="122413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3702924" y="3689412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08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Excess lifetime risk of lung cancer </a:t>
            </a:r>
            <a:r>
              <a:rPr lang="en-AU" b="1" dirty="0" smtClean="0"/>
              <a:t>per 1000 </a:t>
            </a:r>
            <a:r>
              <a:rPr lang="en-AU" dirty="0" smtClean="0"/>
              <a:t>workers exposed from age 20 to age 65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804775"/>
              </p:ext>
            </p:extLst>
          </p:nvPr>
        </p:nvGraphicFramePr>
        <p:xfrm>
          <a:off x="1259632" y="2026920"/>
          <a:ext cx="6408712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3888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Average</a:t>
                      </a:r>
                      <a:r>
                        <a:rPr lang="en-AU" sz="3200" baseline="0" dirty="0" smtClean="0"/>
                        <a:t> EC (</a:t>
                      </a:r>
                      <a:r>
                        <a:rPr lang="en-AU" sz="3200" baseline="0" dirty="0" err="1" smtClean="0"/>
                        <a:t>ug</a:t>
                      </a:r>
                      <a:r>
                        <a:rPr lang="en-AU" sz="3200" baseline="0" dirty="0" smtClean="0"/>
                        <a:t>/</a:t>
                      </a:r>
                      <a:r>
                        <a:rPr lang="en-AU" sz="3200" baseline="0" dirty="0" err="1" smtClean="0"/>
                        <a:t>m</a:t>
                      </a:r>
                      <a:r>
                        <a:rPr lang="en-AU" sz="3200" baseline="30000" dirty="0" err="1" smtClean="0"/>
                        <a:t>3</a:t>
                      </a:r>
                      <a:r>
                        <a:rPr lang="en-AU" sz="3200" baseline="0" dirty="0" smtClean="0"/>
                        <a:t>)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Number of extra cancers to age 80</a:t>
                      </a:r>
                      <a:endParaRPr lang="en-A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25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69</a:t>
                      </a:r>
                      <a:endParaRPr lang="en-A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10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20</a:t>
                      </a:r>
                      <a:endParaRPr lang="en-A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1</a:t>
                      </a:r>
                      <a:endParaRPr lang="en-A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200" dirty="0" smtClean="0"/>
                        <a:t>2</a:t>
                      </a:r>
                      <a:endParaRPr lang="en-A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5661248"/>
            <a:ext cx="24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Vermeulen et al, 2014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30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Considerations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Wha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 are the reputable bodies saying?</a:t>
            </a:r>
            <a:endParaRPr lang="en-AU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 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strong is the possible effect?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Is there a dose-response effect?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Who is at highest risk?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What harm would come from using preventive measures?</a:t>
            </a:r>
          </a:p>
        </p:txBody>
      </p:sp>
    </p:spTree>
    <p:extLst>
      <p:ext uri="{BB962C8B-B14F-4D97-AF65-F5344CB8AC3E}">
        <p14:creationId xmlns:p14="http://schemas.microsoft.com/office/powerpoint/2010/main" val="16085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 reputable organizations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International Agency for Research on Cancer </a:t>
            </a:r>
          </a:p>
          <a:p>
            <a:r>
              <a:rPr lang="en-AU" dirty="0" smtClean="0"/>
              <a:t>US Environmental Protection Authority</a:t>
            </a:r>
          </a:p>
          <a:p>
            <a:r>
              <a:rPr lang="en-AU" dirty="0"/>
              <a:t>American </a:t>
            </a:r>
            <a:r>
              <a:rPr lang="en-AU" dirty="0" smtClean="0"/>
              <a:t>Conference </a:t>
            </a:r>
            <a:r>
              <a:rPr lang="en-AU" dirty="0"/>
              <a:t>of Governmental Industrial </a:t>
            </a:r>
            <a:r>
              <a:rPr lang="en-AU" dirty="0" smtClean="0"/>
              <a:t>Hygienists </a:t>
            </a:r>
            <a:r>
              <a:rPr lang="en-AU" dirty="0"/>
              <a:t>(</a:t>
            </a:r>
            <a:r>
              <a:rPr lang="en-AU" dirty="0" err="1" smtClean="0"/>
              <a:t>ACGIH</a:t>
            </a:r>
            <a:r>
              <a:rPr lang="en-AU" dirty="0" smtClean="0"/>
              <a:t>)</a:t>
            </a:r>
          </a:p>
          <a:p>
            <a:r>
              <a:rPr lang="en-AU" dirty="0" smtClean="0"/>
              <a:t>European Chemicals Agency</a:t>
            </a:r>
          </a:p>
          <a:p>
            <a:r>
              <a:rPr lang="en-AU" smtClean="0"/>
              <a:t>National </a:t>
            </a:r>
            <a:r>
              <a:rPr lang="en-AU" dirty="0" smtClean="0"/>
              <a:t>Industrial Chemicals Notification and Assessment Scheme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546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IARC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International Agency for Research in Cancer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Part of the World Health Organization</a:t>
            </a:r>
          </a:p>
          <a:p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IARC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AU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Monographs Programme 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brings together </a:t>
            </a:r>
            <a:r>
              <a:rPr lang="en-AU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international expert working groups 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who evaluate </a:t>
            </a:r>
            <a:r>
              <a:rPr lang="en-AU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evidence of the carcinogenicity of specific 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exposures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National </a:t>
            </a:r>
            <a:r>
              <a:rPr lang="en-AU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health agencies can use this information as scientific support for their actions to prevent exposure to potential carcinogens.</a:t>
            </a:r>
          </a:p>
        </p:txBody>
      </p:sp>
    </p:spTree>
    <p:extLst>
      <p:ext uri="{BB962C8B-B14F-4D97-AF65-F5344CB8AC3E}">
        <p14:creationId xmlns:p14="http://schemas.microsoft.com/office/powerpoint/2010/main" val="26434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IARC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Working Group 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Experts in 4 subgroups</a:t>
            </a:r>
          </a:p>
          <a:p>
            <a:pPr lvl="1"/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Exposure assessment </a:t>
            </a:r>
          </a:p>
          <a:p>
            <a:pPr lvl="1"/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Epidemiology</a:t>
            </a:r>
          </a:p>
          <a:p>
            <a:pPr lvl="1"/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Animal studies</a:t>
            </a:r>
          </a:p>
          <a:p>
            <a:pPr lvl="1"/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Mechanisms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Invited specialists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Representatives of national and international health agencies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Observers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Secretariat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Subgroup work</a:t>
            </a:r>
            <a:endParaRPr lang="en-US" altLang="fr-FR" dirty="0" smtClean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2286000" cy="1828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 defTabSz="2921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tabLst>
                <a:tab pos="10287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2921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tabLst>
                <a:tab pos="10287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2921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tabLst>
                <a:tab pos="10287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292100">
              <a:spcBef>
                <a:spcPct val="20000"/>
              </a:spcBef>
              <a:buChar char="–"/>
              <a:tabLst>
                <a:tab pos="10287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2100">
              <a:spcBef>
                <a:spcPct val="20000"/>
              </a:spcBef>
              <a:buChar char="»"/>
              <a:tabLst>
                <a:tab pos="10287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87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87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87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287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r-FR" sz="1600">
                <a:solidFill>
                  <a:srgbClr val="0000FF"/>
                </a:solidFill>
              </a:rPr>
              <a:t>Cancer in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r-FR" sz="1600">
                <a:solidFill>
                  <a:srgbClr val="0000FF"/>
                </a:solidFill>
              </a:rPr>
              <a:t>humans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fr-FR" sz="1200" i="1">
              <a:solidFill>
                <a:srgbClr val="0000FF"/>
              </a:solidFill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  </a:t>
            </a:r>
            <a:r>
              <a:rPr lang="en-US" altLang="fr-FR" sz="1200">
                <a:solidFill>
                  <a:srgbClr val="0000FF"/>
                </a:solidFill>
              </a:rPr>
              <a:t>  </a:t>
            </a:r>
            <a:r>
              <a:rPr lang="en-US" altLang="fr-FR" sz="1200" i="1">
                <a:solidFill>
                  <a:srgbClr val="0000FF"/>
                </a:solidFill>
              </a:rPr>
              <a:t>Sufficient evidence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altLang="fr-FR" sz="1200">
                <a:solidFill>
                  <a:srgbClr val="0000FF"/>
                </a:solidFill>
              </a:rPr>
              <a:t>  </a:t>
            </a: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 </a:t>
            </a:r>
            <a:r>
              <a:rPr lang="en-US" altLang="fr-FR" sz="1200">
                <a:solidFill>
                  <a:srgbClr val="0000FF"/>
                </a:solidFill>
              </a:rPr>
              <a:t> </a:t>
            </a:r>
            <a:r>
              <a:rPr lang="en-US" altLang="fr-FR" sz="1200" i="1">
                <a:solidFill>
                  <a:srgbClr val="0000FF"/>
                </a:solidFill>
              </a:rPr>
              <a:t>Limited evidence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altLang="fr-FR" sz="1200" i="1">
                <a:solidFill>
                  <a:srgbClr val="0000FF"/>
                </a:solidFill>
              </a:rPr>
              <a:t>  </a:t>
            </a: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</a:t>
            </a:r>
            <a:r>
              <a:rPr lang="en-US" altLang="fr-FR" sz="1200">
                <a:solidFill>
                  <a:srgbClr val="0000FF"/>
                </a:solidFill>
              </a:rPr>
              <a:t>  </a:t>
            </a:r>
            <a:r>
              <a:rPr lang="en-US" altLang="fr-FR" sz="1200" i="1">
                <a:solidFill>
                  <a:srgbClr val="0000FF"/>
                </a:solidFill>
              </a:rPr>
              <a:t>Inadequate evidence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altLang="fr-FR" sz="1200">
                <a:solidFill>
                  <a:srgbClr val="0000FF"/>
                </a:solidFill>
              </a:rPr>
              <a:t>  </a:t>
            </a: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</a:t>
            </a:r>
            <a:r>
              <a:rPr lang="en-US" altLang="fr-FR" sz="1200">
                <a:solidFill>
                  <a:srgbClr val="0000FF"/>
                </a:solidFill>
              </a:rPr>
              <a:t>  </a:t>
            </a:r>
            <a:r>
              <a:rPr lang="en-US" altLang="fr-FR" sz="1200" i="1">
                <a:solidFill>
                  <a:srgbClr val="0000FF"/>
                </a:solidFill>
              </a:rPr>
              <a:t>Evidence suggesting lack of carcinogenicity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2286000" cy="1828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r-FR" sz="1600">
                <a:solidFill>
                  <a:srgbClr val="0000FF"/>
                </a:solidFill>
              </a:rPr>
              <a:t>Cancer in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r-FR" sz="1600">
                <a:solidFill>
                  <a:srgbClr val="0000FF"/>
                </a:solidFill>
              </a:rPr>
              <a:t>experimental animals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fr-FR" sz="1200" i="1">
              <a:solidFill>
                <a:srgbClr val="0000FF"/>
              </a:solidFill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   </a:t>
            </a:r>
            <a:r>
              <a:rPr lang="en-US" altLang="fr-FR" sz="1200">
                <a:solidFill>
                  <a:srgbClr val="0000FF"/>
                </a:solidFill>
              </a:rPr>
              <a:t> </a:t>
            </a:r>
            <a:r>
              <a:rPr lang="en-US" altLang="fr-FR" sz="1200" i="1">
                <a:solidFill>
                  <a:srgbClr val="0000FF"/>
                </a:solidFill>
              </a:rPr>
              <a:t>Sufficient evidence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altLang="fr-FR" sz="1200">
                <a:solidFill>
                  <a:srgbClr val="0000FF"/>
                </a:solidFill>
              </a:rPr>
              <a:t>  </a:t>
            </a: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 </a:t>
            </a:r>
            <a:r>
              <a:rPr lang="en-US" altLang="fr-FR" sz="1200">
                <a:solidFill>
                  <a:srgbClr val="0000FF"/>
                </a:solidFill>
              </a:rPr>
              <a:t> </a:t>
            </a:r>
            <a:r>
              <a:rPr lang="en-US" altLang="fr-FR" sz="1200" i="1">
                <a:solidFill>
                  <a:srgbClr val="0000FF"/>
                </a:solidFill>
              </a:rPr>
              <a:t>Limited evidence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altLang="fr-FR" sz="1200">
                <a:solidFill>
                  <a:srgbClr val="0000FF"/>
                </a:solidFill>
              </a:rPr>
              <a:t>  </a:t>
            </a: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 </a:t>
            </a:r>
            <a:r>
              <a:rPr lang="en-US" altLang="fr-FR" sz="1200">
                <a:solidFill>
                  <a:srgbClr val="0000FF"/>
                </a:solidFill>
              </a:rPr>
              <a:t> </a:t>
            </a:r>
            <a:r>
              <a:rPr lang="en-US" altLang="fr-FR" sz="1200" i="1">
                <a:solidFill>
                  <a:srgbClr val="0000FF"/>
                </a:solidFill>
              </a:rPr>
              <a:t>Inadequate evidence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altLang="fr-FR" sz="1200">
                <a:solidFill>
                  <a:srgbClr val="0000FF"/>
                </a:solidFill>
              </a:rPr>
              <a:t>  </a:t>
            </a: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 </a:t>
            </a:r>
            <a:r>
              <a:rPr lang="en-US" altLang="fr-FR" sz="1200">
                <a:solidFill>
                  <a:srgbClr val="0000FF"/>
                </a:solidFill>
              </a:rPr>
              <a:t> </a:t>
            </a:r>
            <a:r>
              <a:rPr lang="en-US" altLang="fr-FR" sz="1200" i="1">
                <a:solidFill>
                  <a:srgbClr val="0000FF"/>
                </a:solidFill>
              </a:rPr>
              <a:t>Evidence suggesting lack of carcinogenicity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057400" y="3505200"/>
            <a:ext cx="1143000" cy="762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en-A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6400800" y="3505200"/>
            <a:ext cx="1143000" cy="762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en-AU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400800" y="1600200"/>
            <a:ext cx="2286000" cy="1828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292100" indent="-2921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r-FR" sz="1600">
                <a:solidFill>
                  <a:srgbClr val="0000FF"/>
                </a:solidFill>
              </a:rPr>
              <a:t>Mechanistic and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r-FR" sz="1600">
                <a:solidFill>
                  <a:srgbClr val="0000FF"/>
                </a:solidFill>
              </a:rPr>
              <a:t>other relevant data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fr-FR" sz="1200" i="1">
              <a:solidFill>
                <a:srgbClr val="0000FF"/>
              </a:solidFill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  </a:t>
            </a:r>
            <a:r>
              <a:rPr lang="en-US" altLang="fr-FR" sz="1200">
                <a:solidFill>
                  <a:srgbClr val="0000FF"/>
                </a:solidFill>
                <a:cs typeface="Arial" charset="0"/>
                <a:sym typeface="Symbol" pitchFamily="18" charset="2"/>
              </a:rPr>
              <a:t>•</a:t>
            </a: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  </a:t>
            </a:r>
            <a:r>
              <a:rPr lang="en-US" altLang="fr-FR" sz="1200">
                <a:solidFill>
                  <a:srgbClr val="0000FF"/>
                </a:solidFill>
              </a:rPr>
              <a:t>Mechanistic data “weak,” “moderate,” or “strong”?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endParaRPr lang="en-US" altLang="fr-FR" sz="1200" i="1">
              <a:solidFill>
                <a:srgbClr val="0000FF"/>
              </a:solidFill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altLang="fr-FR" sz="1200">
                <a:solidFill>
                  <a:srgbClr val="0000FF"/>
                </a:solidFill>
              </a:rPr>
              <a:t>  </a:t>
            </a: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•  </a:t>
            </a:r>
            <a:r>
              <a:rPr lang="en-US" altLang="fr-FR" sz="1200">
                <a:solidFill>
                  <a:srgbClr val="0000FF"/>
                </a:solidFill>
              </a:rPr>
              <a:t>Mechanism likely to be operative in humans?</a:t>
            </a:r>
            <a:endParaRPr lang="en-US" altLang="fr-FR" sz="1200" i="1">
              <a:solidFill>
                <a:srgbClr val="0000FF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4800600" y="3505200"/>
            <a:ext cx="0" cy="762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en-A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057400" y="4267200"/>
            <a:ext cx="5484813" cy="18288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defTabSz="2921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tabLst>
                <a:tab pos="342900" algn="l"/>
                <a:tab pos="12573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2921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tabLst>
                <a:tab pos="342900" algn="l"/>
                <a:tab pos="12573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2921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tabLst>
                <a:tab pos="342900" algn="l"/>
                <a:tab pos="12573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292100">
              <a:spcBef>
                <a:spcPct val="20000"/>
              </a:spcBef>
              <a:buChar char="–"/>
              <a:tabLst>
                <a:tab pos="342900" algn="l"/>
                <a:tab pos="12573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2100">
              <a:spcBef>
                <a:spcPct val="20000"/>
              </a:spcBef>
              <a:buChar char="»"/>
              <a:tabLst>
                <a:tab pos="342900" algn="l"/>
                <a:tab pos="12573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12573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12573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12573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1257300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r-FR" sz="1600">
                <a:solidFill>
                  <a:srgbClr val="0000FF"/>
                </a:solidFill>
              </a:rPr>
              <a:t>Overall evaluation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fr-FR" sz="1200" i="1">
              <a:solidFill>
                <a:srgbClr val="0000FF"/>
              </a:solidFill>
              <a:cs typeface="Arial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Tx/>
              <a:buFontTx/>
              <a:buNone/>
            </a:pPr>
            <a:r>
              <a:rPr lang="en-US" altLang="fr-FR" sz="1200" i="1">
                <a:solidFill>
                  <a:srgbClr val="0000FF"/>
                </a:solidFill>
                <a:cs typeface="Arial" charset="0"/>
              </a:rPr>
              <a:t>  </a:t>
            </a: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</a:t>
            </a:r>
            <a:r>
              <a:rPr lang="en-US" altLang="fr-FR" sz="1200">
                <a:solidFill>
                  <a:srgbClr val="0000FF"/>
                </a:solidFill>
              </a:rPr>
              <a:t>  Group 1	</a:t>
            </a:r>
            <a:r>
              <a:rPr lang="en-US" altLang="fr-FR" sz="1200" i="1">
                <a:solidFill>
                  <a:srgbClr val="0000FF"/>
                </a:solidFill>
              </a:rPr>
              <a:t>Carcinogenic to humans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Tx/>
              <a:buFontTx/>
              <a:buNone/>
            </a:pPr>
            <a:r>
              <a:rPr lang="en-US" altLang="fr-FR" sz="1200" i="1">
                <a:solidFill>
                  <a:srgbClr val="0000FF"/>
                </a:solidFill>
              </a:rPr>
              <a:t>  </a:t>
            </a: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 </a:t>
            </a:r>
            <a:r>
              <a:rPr lang="en-US" altLang="fr-FR" sz="1200">
                <a:solidFill>
                  <a:srgbClr val="0000FF"/>
                </a:solidFill>
              </a:rPr>
              <a:t> Group 2A	</a:t>
            </a:r>
            <a:r>
              <a:rPr lang="en-US" altLang="fr-FR" sz="1200" i="1">
                <a:solidFill>
                  <a:srgbClr val="0000FF"/>
                </a:solidFill>
              </a:rPr>
              <a:t>Probably carcinogenic to humans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Tx/>
              <a:buFontTx/>
              <a:buNone/>
            </a:pPr>
            <a:r>
              <a:rPr lang="en-US" altLang="fr-FR" sz="1200" i="1">
                <a:solidFill>
                  <a:srgbClr val="0000FF"/>
                </a:solidFill>
              </a:rPr>
              <a:t>  </a:t>
            </a: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</a:t>
            </a:r>
            <a:r>
              <a:rPr lang="en-US" altLang="fr-FR" sz="1200">
                <a:solidFill>
                  <a:srgbClr val="0000FF"/>
                </a:solidFill>
              </a:rPr>
              <a:t>  Group 2B	</a:t>
            </a:r>
            <a:r>
              <a:rPr lang="en-US" altLang="fr-FR" sz="1200" i="1">
                <a:solidFill>
                  <a:srgbClr val="0000FF"/>
                </a:solidFill>
              </a:rPr>
              <a:t>Possibly carcinogenic to humans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Tx/>
              <a:buFontTx/>
              <a:buNone/>
            </a:pPr>
            <a:r>
              <a:rPr lang="en-US" altLang="fr-FR" sz="1200" i="1">
                <a:solidFill>
                  <a:srgbClr val="0000FF"/>
                </a:solidFill>
              </a:rPr>
              <a:t>  </a:t>
            </a: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</a:t>
            </a:r>
            <a:r>
              <a:rPr lang="en-US" altLang="fr-FR" sz="1200">
                <a:solidFill>
                  <a:srgbClr val="0000FF"/>
                </a:solidFill>
              </a:rPr>
              <a:t>  Group 3	</a:t>
            </a:r>
            <a:r>
              <a:rPr lang="en-US" altLang="fr-FR" sz="1200" i="1">
                <a:solidFill>
                  <a:srgbClr val="0000FF"/>
                </a:solidFill>
              </a:rPr>
              <a:t>Not classifiable as to its carcinogenicity to humans</a:t>
            </a:r>
            <a:endParaRPr lang="en-US" altLang="fr-FR" sz="1200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Tx/>
              <a:buFontTx/>
              <a:buNone/>
            </a:pPr>
            <a:r>
              <a:rPr lang="en-US" altLang="fr-FR" sz="1200" i="1">
                <a:solidFill>
                  <a:srgbClr val="0000FF"/>
                </a:solidFill>
              </a:rPr>
              <a:t>  </a:t>
            </a:r>
            <a:r>
              <a:rPr lang="en-US" altLang="fr-FR" sz="1200">
                <a:solidFill>
                  <a:srgbClr val="0000FF"/>
                </a:solidFill>
                <a:cs typeface="Arial" charset="0"/>
              </a:rPr>
              <a:t></a:t>
            </a:r>
            <a:r>
              <a:rPr lang="en-US" altLang="fr-FR" sz="1200">
                <a:solidFill>
                  <a:srgbClr val="0000FF"/>
                </a:solidFill>
              </a:rPr>
              <a:t>  Group 4	</a:t>
            </a:r>
            <a:r>
              <a:rPr lang="en-US" altLang="fr-FR" sz="1200" i="1">
                <a:solidFill>
                  <a:srgbClr val="0000FF"/>
                </a:solidFill>
              </a:rPr>
              <a:t>Probably not carcinogenic to humans</a:t>
            </a:r>
          </a:p>
        </p:txBody>
      </p:sp>
      <p:pic>
        <p:nvPicPr>
          <p:cNvPr id="10" name="Content Placeholder 3"/>
          <p:cNvPicPr>
            <a:picLocks/>
          </p:cNvPicPr>
          <p:nvPr/>
        </p:nvPicPr>
        <p:blipFill rotWithShape="1">
          <a:blip r:embed="rId2"/>
          <a:srcRect l="63833" t="8230" r="26839" b="83966"/>
          <a:stretch/>
        </p:blipFill>
        <p:spPr bwMode="auto">
          <a:xfrm>
            <a:off x="5796136" y="116632"/>
            <a:ext cx="3198571" cy="802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33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5"/>
          <p:cNvSpPr>
            <a:spLocks noGrp="1" noChangeArrowheads="1"/>
          </p:cNvSpPr>
          <p:nvPr>
            <p:ph type="title"/>
          </p:nvPr>
        </p:nvSpPr>
        <p:spPr>
          <a:xfrm>
            <a:off x="458513" y="404664"/>
            <a:ext cx="8207375" cy="996951"/>
          </a:xfrm>
        </p:spPr>
        <p:txBody>
          <a:bodyPr/>
          <a:lstStyle/>
          <a:p>
            <a:pPr eaLnBrk="1" hangingPunct="1"/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Combining the human and </a:t>
            </a:r>
            <a:b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experimental evaluations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160020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GB" altLang="fr-FR" sz="1600">
              <a:solidFill>
                <a:srgbClr val="00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8862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4864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0866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287588" y="1600200"/>
            <a:ext cx="63992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EXPERIMENTAL ANIMALS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286000" y="2286000"/>
            <a:ext cx="64008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1 </a:t>
            </a:r>
            <a:r>
              <a:rPr lang="en-US" altLang="fr-FR" sz="1600" i="1">
                <a:solidFill>
                  <a:srgbClr val="000000"/>
                </a:solidFill>
              </a:rPr>
              <a:t>(carcinogenic to humans)</a:t>
            </a:r>
            <a:endParaRPr lang="en-US" altLang="fr-FR" sz="1600">
              <a:solidFill>
                <a:srgbClr val="000000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286000" y="5943600"/>
            <a:ext cx="4800600" cy="4572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GB" altLang="fr-FR" sz="1600">
              <a:solidFill>
                <a:srgbClr val="000000"/>
              </a:solidFill>
            </a:endParaRPr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914400" y="2286000"/>
            <a:ext cx="114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HUMANS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7086600" y="5943600"/>
            <a:ext cx="1600200" cy="457200"/>
          </a:xfrm>
          <a:prstGeom prst="rect">
            <a:avLst/>
          </a:pr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4</a:t>
            </a: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2286000" y="2743200"/>
            <a:ext cx="1600200" cy="91440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0000"/>
                </a:solidFill>
                <a:sym typeface="Wingdings" pitchFamily="2" charset="2"/>
              </a:rPr>
              <a:t>Group </a:t>
            </a:r>
            <a:r>
              <a:rPr lang="en-US" altLang="fr-FR" sz="1600" dirty="0" err="1">
                <a:solidFill>
                  <a:srgbClr val="000000"/>
                </a:solidFill>
              </a:rPr>
              <a:t>2A</a:t>
            </a:r>
            <a:endParaRPr lang="en-US" altLang="fr-FR" sz="16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 dirty="0">
                <a:solidFill>
                  <a:srgbClr val="000000"/>
                </a:solidFill>
              </a:rPr>
              <a:t>(probably carcinogenic)</a:t>
            </a:r>
          </a:p>
        </p:txBody>
      </p:sp>
      <p:sp>
        <p:nvSpPr>
          <p:cNvPr id="20494" name="Rectangle 18"/>
          <p:cNvSpPr>
            <a:spLocks noChangeArrowheads="1"/>
          </p:cNvSpPr>
          <p:nvPr/>
        </p:nvSpPr>
        <p:spPr bwMode="auto">
          <a:xfrm>
            <a:off x="3886200" y="3656013"/>
            <a:ext cx="4800600" cy="22860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3 </a:t>
            </a:r>
            <a:r>
              <a:rPr lang="en-US" altLang="fr-FR" sz="1600" i="1">
                <a:solidFill>
                  <a:srgbClr val="010000"/>
                </a:solidFill>
              </a:rPr>
              <a:t>(not classifiable)</a:t>
            </a:r>
            <a:endParaRPr lang="en-US" altLang="fr-FR" sz="1000" u="sng">
              <a:solidFill>
                <a:srgbClr val="008000"/>
              </a:solidFill>
            </a:endParaRPr>
          </a:p>
        </p:txBody>
      </p:sp>
      <p:sp>
        <p:nvSpPr>
          <p:cNvPr id="20495" name="Rectangle 19"/>
          <p:cNvSpPr>
            <a:spLocks noChangeArrowheads="1"/>
          </p:cNvSpPr>
          <p:nvPr/>
        </p:nvSpPr>
        <p:spPr bwMode="auto">
          <a:xfrm>
            <a:off x="3886200" y="2741613"/>
            <a:ext cx="4800600" cy="9144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10000"/>
                </a:solidFill>
              </a:rPr>
              <a:t>Group </a:t>
            </a:r>
            <a:r>
              <a:rPr lang="en-US" altLang="fr-FR" sz="1600" dirty="0" err="1">
                <a:solidFill>
                  <a:srgbClr val="010000"/>
                </a:solidFill>
              </a:rPr>
              <a:t>2B</a:t>
            </a:r>
            <a:r>
              <a:rPr lang="en-US" altLang="fr-FR" sz="1600" dirty="0">
                <a:solidFill>
                  <a:srgbClr val="010000"/>
                </a:solidFill>
              </a:rPr>
              <a:t> </a:t>
            </a:r>
            <a:r>
              <a:rPr lang="en-US" altLang="fr-FR" sz="1600" i="1" dirty="0">
                <a:solidFill>
                  <a:srgbClr val="010000"/>
                </a:solidFill>
              </a:rPr>
              <a:t>(possibly carcinogenic)</a:t>
            </a: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400" dirty="0">
                <a:solidFill>
                  <a:srgbClr val="777777"/>
                </a:solidFill>
              </a:rPr>
              <a:t>(exceptionally, Group </a:t>
            </a:r>
            <a:r>
              <a:rPr lang="en-US" altLang="fr-FR" sz="1400" dirty="0" err="1">
                <a:solidFill>
                  <a:srgbClr val="777777"/>
                </a:solidFill>
              </a:rPr>
              <a:t>2A</a:t>
            </a:r>
            <a:r>
              <a:rPr lang="en-US" altLang="fr-FR" sz="1400" dirty="0">
                <a:solidFill>
                  <a:srgbClr val="777777"/>
                </a:solidFill>
              </a:rPr>
              <a:t>)</a:t>
            </a:r>
          </a:p>
        </p:txBody>
      </p:sp>
      <p:sp>
        <p:nvSpPr>
          <p:cNvPr id="20496" name="Rectangle 20"/>
          <p:cNvSpPr>
            <a:spLocks noChangeArrowheads="1"/>
          </p:cNvSpPr>
          <p:nvPr/>
        </p:nvSpPr>
        <p:spPr bwMode="auto">
          <a:xfrm>
            <a:off x="2286000" y="3656013"/>
            <a:ext cx="1600200" cy="22860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10000"/>
                </a:solidFill>
              </a:rPr>
              <a:t>Group 2B</a:t>
            </a: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10000"/>
                </a:solidFill>
              </a:rPr>
              <a:t>(possibly carcinogenic)</a:t>
            </a:r>
          </a:p>
        </p:txBody>
      </p:sp>
      <p:sp>
        <p:nvSpPr>
          <p:cNvPr id="20497" name="Rectangle 21"/>
          <p:cNvSpPr>
            <a:spLocks noChangeArrowheads="1"/>
          </p:cNvSpPr>
          <p:nvPr/>
        </p:nvSpPr>
        <p:spPr bwMode="auto">
          <a:xfrm>
            <a:off x="1143000" y="5943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0498" name="Rectangle 23"/>
          <p:cNvSpPr>
            <a:spLocks noChangeArrowheads="1"/>
          </p:cNvSpPr>
          <p:nvPr/>
        </p:nvSpPr>
        <p:spPr bwMode="auto">
          <a:xfrm>
            <a:off x="1143000" y="228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0499" name="Rectangle 26"/>
          <p:cNvSpPr>
            <a:spLocks noChangeArrowheads="1"/>
          </p:cNvSpPr>
          <p:nvPr/>
        </p:nvSpPr>
        <p:spPr bwMode="auto">
          <a:xfrm>
            <a:off x="1143000" y="27432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0500" name="Rectangle 27"/>
          <p:cNvSpPr>
            <a:spLocks noChangeArrowheads="1"/>
          </p:cNvSpPr>
          <p:nvPr/>
        </p:nvSpPr>
        <p:spPr bwMode="auto">
          <a:xfrm>
            <a:off x="1143000" y="3656013"/>
            <a:ext cx="114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pic>
        <p:nvPicPr>
          <p:cNvPr id="21" name="Content Placeholder 3"/>
          <p:cNvPicPr>
            <a:picLocks/>
          </p:cNvPicPr>
          <p:nvPr/>
        </p:nvPicPr>
        <p:blipFill rotWithShape="1">
          <a:blip r:embed="rId2"/>
          <a:srcRect l="63833" t="8230" r="26839" b="83966"/>
          <a:stretch/>
        </p:blipFill>
        <p:spPr bwMode="auto">
          <a:xfrm>
            <a:off x="5724128" y="138996"/>
            <a:ext cx="3198571" cy="802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1366595" y="2286000"/>
            <a:ext cx="1033502" cy="49492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1141412" y="4532195"/>
            <a:ext cx="1144588" cy="53363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/>
          <p:cNvSpPr/>
          <p:nvPr/>
        </p:nvSpPr>
        <p:spPr>
          <a:xfrm>
            <a:off x="1366595" y="2952936"/>
            <a:ext cx="1033502" cy="49492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95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2286000" y="2286000"/>
            <a:ext cx="64008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1</a:t>
            </a:r>
          </a:p>
        </p:txBody>
      </p: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2286000" y="5943600"/>
            <a:ext cx="4800600" cy="4572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Group 3</a:t>
            </a:r>
          </a:p>
        </p:txBody>
      </p:sp>
      <p:sp>
        <p:nvSpPr>
          <p:cNvPr id="21508" name="Rectangle 17"/>
          <p:cNvSpPr>
            <a:spLocks noChangeArrowheads="1"/>
          </p:cNvSpPr>
          <p:nvPr/>
        </p:nvSpPr>
        <p:spPr bwMode="auto">
          <a:xfrm>
            <a:off x="7086600" y="3656013"/>
            <a:ext cx="1600200" cy="2286000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28600" indent="-2286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0000"/>
                </a:solidFill>
                <a:sym typeface="Wingdings" pitchFamily="2" charset="2"/>
              </a:rPr>
              <a:t>Group </a:t>
            </a:r>
            <a:r>
              <a:rPr lang="en-US" altLang="fr-FR" sz="1600" dirty="0">
                <a:solidFill>
                  <a:srgbClr val="000000"/>
                </a:solidFill>
              </a:rPr>
              <a:t>3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B050"/>
                </a:solidFill>
                <a:sym typeface="Wingdings" pitchFamily="2" charset="2"/>
              </a:rPr>
              <a:t></a:t>
            </a:r>
            <a:r>
              <a:rPr lang="en-US" altLang="fr-FR" sz="1600" dirty="0">
                <a:solidFill>
                  <a:srgbClr val="00B050"/>
                </a:solidFill>
              </a:rPr>
              <a:t>4</a:t>
            </a:r>
            <a:r>
              <a:rPr lang="en-US" altLang="fr-FR" sz="1200" dirty="0">
                <a:solidFill>
                  <a:srgbClr val="00B050"/>
                </a:solidFill>
              </a:rPr>
              <a:t> </a:t>
            </a:r>
            <a:r>
              <a:rPr lang="en-US" altLang="fr-FR" sz="12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consistently and strongly supported</a:t>
            </a:r>
            <a:r>
              <a:rPr lang="en-US" alt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by a broad range of mechanistic and other relevant data</a:t>
            </a:r>
          </a:p>
        </p:txBody>
      </p:sp>
      <p:sp>
        <p:nvSpPr>
          <p:cNvPr id="21509" name="Rectangle 18"/>
          <p:cNvSpPr>
            <a:spLocks noChangeArrowheads="1"/>
          </p:cNvSpPr>
          <p:nvPr/>
        </p:nvSpPr>
        <p:spPr bwMode="auto">
          <a:xfrm>
            <a:off x="7086600" y="5943600"/>
            <a:ext cx="1600200" cy="457200"/>
          </a:xfrm>
          <a:prstGeom prst="rect">
            <a:avLst/>
          </a:prstGeom>
          <a:solidFill>
            <a:srgbClr val="00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0000"/>
                </a:solidFill>
              </a:rPr>
              <a:t>Group 4</a:t>
            </a:r>
          </a:p>
        </p:txBody>
      </p:sp>
      <p:sp>
        <p:nvSpPr>
          <p:cNvPr id="21510" name="Rectangle 21"/>
          <p:cNvSpPr>
            <a:spLocks noChangeArrowheads="1"/>
          </p:cNvSpPr>
          <p:nvPr/>
        </p:nvSpPr>
        <p:spPr bwMode="auto">
          <a:xfrm>
            <a:off x="3886200" y="3656013"/>
            <a:ext cx="1600200" cy="2286000"/>
          </a:xfrm>
          <a:prstGeom prst="rect">
            <a:avLst/>
          </a:prstGeom>
          <a:solidFill>
            <a:srgbClr val="C0C0C0">
              <a:alpha val="50195"/>
            </a:srgbClr>
          </a:solidFill>
          <a:ln w="635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28600" indent="-2286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B050"/>
                </a:solidFill>
                <a:sym typeface="Wingdings" pitchFamily="2" charset="2"/>
              </a:rPr>
              <a:t></a:t>
            </a:r>
            <a:r>
              <a:rPr lang="en-US" altLang="fr-FR" sz="1600" dirty="0" err="1">
                <a:solidFill>
                  <a:srgbClr val="00B050"/>
                </a:solidFill>
                <a:sym typeface="Wingdings" pitchFamily="2" charset="2"/>
              </a:rPr>
              <a:t>2A</a:t>
            </a:r>
            <a:r>
              <a:rPr lang="en-US" altLang="fr-FR" sz="1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alt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belongs to a mechanistic class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B050"/>
                </a:solidFill>
                <a:sym typeface="Wingdings" pitchFamily="2" charset="2"/>
              </a:rPr>
              <a:t></a:t>
            </a:r>
            <a:r>
              <a:rPr lang="en-US" altLang="fr-FR" sz="1600" dirty="0" err="1">
                <a:solidFill>
                  <a:srgbClr val="00B050"/>
                </a:solidFill>
              </a:rPr>
              <a:t>2B</a:t>
            </a:r>
            <a:r>
              <a:rPr lang="en-US" altLang="fr-FR" sz="1200" dirty="0">
                <a:solidFill>
                  <a:srgbClr val="00B050"/>
                </a:solidFill>
              </a:rPr>
              <a:t> </a:t>
            </a:r>
            <a:r>
              <a:rPr lang="en-US" alt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with </a:t>
            </a:r>
            <a:r>
              <a:rPr lang="en-US" altLang="fr-FR" sz="12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supporting evidence</a:t>
            </a:r>
            <a:r>
              <a:rPr lang="en-US" alt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from mechanistic and other relevant data</a:t>
            </a:r>
            <a:endParaRPr lang="en-US" altLang="fr-FR" sz="1200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10000"/>
                </a:solidFill>
              </a:rPr>
              <a:t>Group 3</a:t>
            </a:r>
            <a:endParaRPr lang="en-US" altLang="fr-FR" sz="1000" u="sng" dirty="0">
              <a:solidFill>
                <a:srgbClr val="008000"/>
              </a:solidFill>
            </a:endParaRPr>
          </a:p>
        </p:txBody>
      </p:sp>
      <p:sp>
        <p:nvSpPr>
          <p:cNvPr id="21511" name="Rectangle 22"/>
          <p:cNvSpPr>
            <a:spLocks noChangeArrowheads="1"/>
          </p:cNvSpPr>
          <p:nvPr/>
        </p:nvSpPr>
        <p:spPr bwMode="auto">
          <a:xfrm>
            <a:off x="5486400" y="3656013"/>
            <a:ext cx="1600200" cy="2286000"/>
          </a:xfrm>
          <a:prstGeom prst="rect">
            <a:avLst/>
          </a:prstGeom>
          <a:solidFill>
            <a:srgbClr val="C0C0C0">
              <a:alpha val="50195"/>
            </a:srgbClr>
          </a:solidFill>
          <a:ln w="6350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28600" indent="-2286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B050"/>
                </a:solidFill>
                <a:sym typeface="Wingdings" pitchFamily="2" charset="2"/>
              </a:rPr>
              <a:t></a:t>
            </a:r>
            <a:r>
              <a:rPr lang="en-US" altLang="fr-FR" sz="1600" dirty="0" err="1">
                <a:solidFill>
                  <a:srgbClr val="00B050"/>
                </a:solidFill>
                <a:sym typeface="Wingdings" pitchFamily="2" charset="2"/>
              </a:rPr>
              <a:t>2A</a:t>
            </a:r>
            <a:r>
              <a:rPr lang="en-US" altLang="fr-FR" sz="1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alt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belongs to a mechanistic class</a:t>
            </a:r>
            <a:endParaRPr lang="en-US" altLang="fr-FR" sz="1200" dirty="0">
              <a:solidFill>
                <a:schemeClr val="tx1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400" dirty="0">
                <a:solidFill>
                  <a:srgbClr val="00B050"/>
                </a:solidFill>
                <a:sym typeface="Wingdings" pitchFamily="2" charset="2"/>
              </a:rPr>
              <a:t></a:t>
            </a:r>
            <a:r>
              <a:rPr lang="en-US" altLang="fr-FR" sz="1600" dirty="0" err="1">
                <a:solidFill>
                  <a:srgbClr val="00B050"/>
                </a:solidFill>
              </a:rPr>
              <a:t>2B</a:t>
            </a:r>
            <a:r>
              <a:rPr lang="en-US" altLang="fr-FR" sz="1400" dirty="0">
                <a:solidFill>
                  <a:srgbClr val="00B050"/>
                </a:solidFill>
              </a:rPr>
              <a:t> </a:t>
            </a:r>
            <a:r>
              <a:rPr lang="en-US" alt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with strong evidence from mechanistic and other relevant data</a:t>
            </a: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10000"/>
                </a:solidFill>
              </a:rPr>
              <a:t>Group 3</a:t>
            </a:r>
            <a:endParaRPr lang="en-US" altLang="fr-FR" sz="1000" u="sng" dirty="0">
              <a:solidFill>
                <a:srgbClr val="008000"/>
              </a:solidFill>
            </a:endParaRPr>
          </a:p>
        </p:txBody>
      </p:sp>
      <p:sp>
        <p:nvSpPr>
          <p:cNvPr id="21512" name="Rectangle 26"/>
          <p:cNvSpPr>
            <a:spLocks noGrp="1" noChangeArrowheads="1"/>
          </p:cNvSpPr>
          <p:nvPr>
            <p:ph type="title"/>
          </p:nvPr>
        </p:nvSpPr>
        <p:spPr>
          <a:xfrm>
            <a:off x="582612" y="260648"/>
            <a:ext cx="8207375" cy="996951"/>
          </a:xfrm>
        </p:spPr>
        <p:txBody>
          <a:bodyPr/>
          <a:lstStyle/>
          <a:p>
            <a:pPr eaLnBrk="1" hangingPunct="1"/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Mechanistic data can </a:t>
            </a:r>
            <a:b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GB" altLang="fr-FR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be pivotal</a:t>
            </a:r>
          </a:p>
        </p:txBody>
      </p:sp>
      <p:sp>
        <p:nvSpPr>
          <p:cNvPr id="21513" name="Rectangle 27"/>
          <p:cNvSpPr>
            <a:spLocks noChangeArrowheads="1"/>
          </p:cNvSpPr>
          <p:nvPr/>
        </p:nvSpPr>
        <p:spPr bwMode="auto">
          <a:xfrm>
            <a:off x="914400" y="160020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GB" altLang="fr-FR" sz="1600">
              <a:solidFill>
                <a:srgbClr val="000000"/>
              </a:solidFill>
            </a:endParaRPr>
          </a:p>
        </p:txBody>
      </p:sp>
      <p:sp>
        <p:nvSpPr>
          <p:cNvPr id="21514" name="Rectangle 28"/>
          <p:cNvSpPr>
            <a:spLocks noChangeArrowheads="1"/>
          </p:cNvSpPr>
          <p:nvPr/>
        </p:nvSpPr>
        <p:spPr bwMode="auto">
          <a:xfrm>
            <a:off x="22860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1515" name="Rectangle 29"/>
          <p:cNvSpPr>
            <a:spLocks noChangeArrowheads="1"/>
          </p:cNvSpPr>
          <p:nvPr/>
        </p:nvSpPr>
        <p:spPr bwMode="auto">
          <a:xfrm>
            <a:off x="38862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1516" name="Rectangle 30"/>
          <p:cNvSpPr>
            <a:spLocks noChangeArrowheads="1"/>
          </p:cNvSpPr>
          <p:nvPr/>
        </p:nvSpPr>
        <p:spPr bwMode="auto">
          <a:xfrm>
            <a:off x="54864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sp>
        <p:nvSpPr>
          <p:cNvPr id="21517" name="Rectangle 31"/>
          <p:cNvSpPr>
            <a:spLocks noChangeArrowheads="1"/>
          </p:cNvSpPr>
          <p:nvPr/>
        </p:nvSpPr>
        <p:spPr bwMode="auto">
          <a:xfrm>
            <a:off x="7086600" y="1828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1518" name="Rectangle 32"/>
          <p:cNvSpPr>
            <a:spLocks noChangeArrowheads="1"/>
          </p:cNvSpPr>
          <p:nvPr/>
        </p:nvSpPr>
        <p:spPr bwMode="auto">
          <a:xfrm>
            <a:off x="2287588" y="1600200"/>
            <a:ext cx="63992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EXPERIMENTAL ANIMALS</a:t>
            </a:r>
          </a:p>
        </p:txBody>
      </p:sp>
      <p:sp>
        <p:nvSpPr>
          <p:cNvPr id="21519" name="Rectangle 38"/>
          <p:cNvSpPr>
            <a:spLocks noChangeArrowheads="1"/>
          </p:cNvSpPr>
          <p:nvPr/>
        </p:nvSpPr>
        <p:spPr bwMode="auto">
          <a:xfrm>
            <a:off x="3886200" y="2743200"/>
            <a:ext cx="4800600" cy="9144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28600" indent="-2286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Tx/>
              <a:buFontTx/>
              <a:buNone/>
            </a:pPr>
            <a:r>
              <a:rPr lang="en-US" altLang="fr-FR" sz="1600" dirty="0">
                <a:solidFill>
                  <a:srgbClr val="00B050"/>
                </a:solidFill>
                <a:sym typeface="Wingdings" pitchFamily="2" charset="2"/>
              </a:rPr>
              <a:t></a:t>
            </a:r>
            <a:r>
              <a:rPr lang="en-US" altLang="fr-FR" sz="1600" dirty="0" err="1">
                <a:solidFill>
                  <a:srgbClr val="00B050"/>
                </a:solidFill>
                <a:sym typeface="Wingdings" pitchFamily="2" charset="2"/>
              </a:rPr>
              <a:t>2A</a:t>
            </a:r>
            <a:r>
              <a:rPr lang="en-US" altLang="fr-FR" sz="1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alt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belongs to a mechanistic class where other members are classified in Groups 1 or </a:t>
            </a:r>
            <a:r>
              <a:rPr lang="en-US" altLang="fr-FR" sz="12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2A</a:t>
            </a:r>
            <a:endParaRPr lang="en-US" altLang="fr-FR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10000"/>
                </a:solidFill>
              </a:rPr>
              <a:t>Group </a:t>
            </a:r>
            <a:r>
              <a:rPr lang="en-US" altLang="fr-FR" sz="1600" dirty="0" err="1">
                <a:solidFill>
                  <a:srgbClr val="010000"/>
                </a:solidFill>
              </a:rPr>
              <a:t>2B</a:t>
            </a:r>
            <a:r>
              <a:rPr lang="en-US" altLang="fr-FR" sz="1400" dirty="0">
                <a:solidFill>
                  <a:srgbClr val="777777"/>
                </a:solidFill>
              </a:rPr>
              <a:t>  (exceptionally, Group </a:t>
            </a:r>
            <a:r>
              <a:rPr lang="en-US" altLang="fr-FR" sz="1400" dirty="0" err="1">
                <a:solidFill>
                  <a:srgbClr val="777777"/>
                </a:solidFill>
              </a:rPr>
              <a:t>2A</a:t>
            </a:r>
            <a:r>
              <a:rPr lang="en-US" altLang="fr-FR" sz="1400" dirty="0">
                <a:solidFill>
                  <a:srgbClr val="777777"/>
                </a:solidFill>
              </a:rPr>
              <a:t>)</a:t>
            </a:r>
          </a:p>
        </p:txBody>
      </p:sp>
      <p:sp>
        <p:nvSpPr>
          <p:cNvPr id="21520" name="Rectangle 43"/>
          <p:cNvSpPr>
            <a:spLocks noChangeArrowheads="1"/>
          </p:cNvSpPr>
          <p:nvPr/>
        </p:nvSpPr>
        <p:spPr bwMode="auto">
          <a:xfrm>
            <a:off x="1143000" y="5943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ESLC</a:t>
            </a:r>
          </a:p>
        </p:txBody>
      </p:sp>
      <p:sp>
        <p:nvSpPr>
          <p:cNvPr id="21521" name="Rectangle 44"/>
          <p:cNvSpPr>
            <a:spLocks noChangeArrowheads="1"/>
          </p:cNvSpPr>
          <p:nvPr/>
        </p:nvSpPr>
        <p:spPr bwMode="auto">
          <a:xfrm>
            <a:off x="1143000" y="27432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Limited</a:t>
            </a:r>
          </a:p>
        </p:txBody>
      </p:sp>
      <p:sp>
        <p:nvSpPr>
          <p:cNvPr id="21522" name="Rectangle 45"/>
          <p:cNvSpPr>
            <a:spLocks noChangeArrowheads="1"/>
          </p:cNvSpPr>
          <p:nvPr/>
        </p:nvSpPr>
        <p:spPr bwMode="auto">
          <a:xfrm>
            <a:off x="1143000" y="228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Sufficient</a:t>
            </a:r>
          </a:p>
        </p:txBody>
      </p:sp>
      <p:sp>
        <p:nvSpPr>
          <p:cNvPr id="21523" name="Rectangle 46"/>
          <p:cNvSpPr>
            <a:spLocks noChangeArrowheads="1"/>
          </p:cNvSpPr>
          <p:nvPr/>
        </p:nvSpPr>
        <p:spPr bwMode="auto">
          <a:xfrm>
            <a:off x="1143000" y="3656013"/>
            <a:ext cx="114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i="1">
                <a:solidFill>
                  <a:srgbClr val="000000"/>
                </a:solidFill>
              </a:rPr>
              <a:t>Inadequate</a:t>
            </a:r>
          </a:p>
        </p:txBody>
      </p:sp>
      <p:sp>
        <p:nvSpPr>
          <p:cNvPr id="21524" name="Rectangle 47"/>
          <p:cNvSpPr>
            <a:spLocks noChangeArrowheads="1"/>
          </p:cNvSpPr>
          <p:nvPr/>
        </p:nvSpPr>
        <p:spPr bwMode="auto">
          <a:xfrm>
            <a:off x="2286000" y="2743200"/>
            <a:ext cx="1600200" cy="91440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28600" indent="-2286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B050"/>
                </a:solidFill>
                <a:sym typeface="Wingdings" pitchFamily="2" charset="2"/>
              </a:rPr>
              <a:t></a:t>
            </a:r>
            <a:r>
              <a:rPr lang="en-US" altLang="fr-FR" sz="1600" dirty="0">
                <a:solidFill>
                  <a:srgbClr val="00B050"/>
                </a:solidFill>
              </a:rPr>
              <a:t>1</a:t>
            </a:r>
            <a:r>
              <a:rPr lang="en-US" altLang="fr-FR" sz="1200" dirty="0">
                <a:solidFill>
                  <a:srgbClr val="00B050"/>
                </a:solidFill>
              </a:rPr>
              <a:t> </a:t>
            </a:r>
            <a:r>
              <a:rPr lang="en-US" altLang="fr-FR" sz="12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strong evidence in exposed humans</a:t>
            </a:r>
            <a:endParaRPr lang="en-US" altLang="fr-FR" sz="1200" dirty="0">
              <a:solidFill>
                <a:schemeClr val="tx1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0000"/>
                </a:solidFill>
                <a:sym typeface="Wingdings" pitchFamily="2" charset="2"/>
              </a:rPr>
              <a:t>Group </a:t>
            </a:r>
            <a:r>
              <a:rPr lang="en-US" altLang="fr-FR" sz="1600" dirty="0" err="1">
                <a:solidFill>
                  <a:srgbClr val="000000"/>
                </a:solidFill>
              </a:rPr>
              <a:t>2A</a:t>
            </a:r>
            <a:endParaRPr lang="en-US" altLang="fr-FR" sz="1600" dirty="0">
              <a:solidFill>
                <a:srgbClr val="000000"/>
              </a:solidFill>
            </a:endParaRPr>
          </a:p>
        </p:txBody>
      </p:sp>
      <p:sp>
        <p:nvSpPr>
          <p:cNvPr id="21525" name="Rectangle 48"/>
          <p:cNvSpPr>
            <a:spLocks noChangeArrowheads="1"/>
          </p:cNvSpPr>
          <p:nvPr/>
        </p:nvSpPr>
        <p:spPr bwMode="auto">
          <a:xfrm>
            <a:off x="2286000" y="3656013"/>
            <a:ext cx="1600200" cy="22860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228600" indent="-228600"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B050"/>
                </a:solidFill>
                <a:sym typeface="Wingdings" pitchFamily="2" charset="2"/>
              </a:rPr>
              <a:t></a:t>
            </a:r>
            <a:r>
              <a:rPr lang="en-US" altLang="fr-FR" sz="1600" dirty="0">
                <a:solidFill>
                  <a:srgbClr val="00B050"/>
                </a:solidFill>
              </a:rPr>
              <a:t>1</a:t>
            </a:r>
            <a:r>
              <a:rPr lang="en-US" altLang="fr-FR" sz="1200" dirty="0">
                <a:solidFill>
                  <a:srgbClr val="00B050"/>
                </a:solidFill>
              </a:rPr>
              <a:t> </a:t>
            </a:r>
            <a:r>
              <a:rPr lang="en-US" altLang="fr-FR" sz="12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strong evidence in exposed humans</a:t>
            </a:r>
            <a:endParaRPr lang="en-US" altLang="fr-FR" sz="1200" dirty="0">
              <a:solidFill>
                <a:schemeClr val="tx1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B050"/>
                </a:solidFill>
                <a:sym typeface="Wingdings" pitchFamily="2" charset="2"/>
              </a:rPr>
              <a:t></a:t>
            </a:r>
            <a:r>
              <a:rPr lang="en-US" altLang="fr-FR" sz="1600" dirty="0" err="1">
                <a:solidFill>
                  <a:srgbClr val="00B050"/>
                </a:solidFill>
                <a:sym typeface="Wingdings" pitchFamily="2" charset="2"/>
              </a:rPr>
              <a:t>2A</a:t>
            </a:r>
            <a:r>
              <a:rPr lang="en-US" altLang="fr-FR" sz="1200" dirty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altLang="fr-FR" sz="1200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strong evidence</a:t>
            </a:r>
            <a:r>
              <a:rPr lang="en-US" altLang="fr-FR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… mechanism also operates in humans</a:t>
            </a:r>
            <a:endParaRPr lang="en-US" altLang="fr-FR" sz="1200" u="sng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10000"/>
                </a:solidFill>
              </a:rPr>
              <a:t>Group </a:t>
            </a:r>
            <a:r>
              <a:rPr lang="en-US" altLang="fr-FR" sz="1600" dirty="0" err="1">
                <a:solidFill>
                  <a:srgbClr val="010000"/>
                </a:solidFill>
              </a:rPr>
              <a:t>2B</a:t>
            </a:r>
            <a:endParaRPr lang="en-US" altLang="fr-FR" sz="1600" dirty="0">
              <a:solidFill>
                <a:srgbClr val="010000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 dirty="0">
                <a:solidFill>
                  <a:srgbClr val="00B050"/>
                </a:solidFill>
                <a:sym typeface="Wingdings" pitchFamily="2" charset="2"/>
              </a:rPr>
              <a:t></a:t>
            </a:r>
            <a:r>
              <a:rPr lang="en-US" altLang="fr-FR" sz="1600" dirty="0">
                <a:solidFill>
                  <a:srgbClr val="00B050"/>
                </a:solidFill>
              </a:rPr>
              <a:t>3</a:t>
            </a:r>
            <a:r>
              <a:rPr lang="en-US" altLang="fr-FR" sz="1200" dirty="0">
                <a:solidFill>
                  <a:srgbClr val="777777"/>
                </a:solidFill>
              </a:rPr>
              <a:t> </a:t>
            </a:r>
            <a:r>
              <a:rPr lang="en-US" altLang="fr-FR" sz="1200" u="sng" dirty="0">
                <a:solidFill>
                  <a:srgbClr val="777777"/>
                </a:solidFill>
              </a:rPr>
              <a:t>strong evidence</a:t>
            </a:r>
            <a:r>
              <a:rPr lang="en-US" altLang="fr-FR" sz="1200" dirty="0">
                <a:solidFill>
                  <a:srgbClr val="777777"/>
                </a:solidFill>
              </a:rPr>
              <a:t> … mechanism </a:t>
            </a:r>
            <a:r>
              <a:rPr lang="en-US" altLang="fr-FR" sz="1200" u="sng" dirty="0">
                <a:solidFill>
                  <a:srgbClr val="777777"/>
                </a:solidFill>
              </a:rPr>
              <a:t>does not operate in humans</a:t>
            </a:r>
            <a:endParaRPr lang="en-US" altLang="fr-FR" sz="1200" dirty="0">
              <a:solidFill>
                <a:srgbClr val="777777"/>
              </a:solidFill>
            </a:endParaRPr>
          </a:p>
        </p:txBody>
      </p:sp>
      <p:sp>
        <p:nvSpPr>
          <p:cNvPr id="21526" name="Rectangle 49"/>
          <p:cNvSpPr>
            <a:spLocks noChangeArrowheads="1"/>
          </p:cNvSpPr>
          <p:nvPr/>
        </p:nvSpPr>
        <p:spPr bwMode="auto">
          <a:xfrm>
            <a:off x="914400" y="2286000"/>
            <a:ext cx="114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charset="0"/>
              <a:buChar char=" "/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r>
              <a:rPr lang="en-US" altLang="fr-FR" sz="1600">
                <a:solidFill>
                  <a:srgbClr val="000000"/>
                </a:solidFill>
              </a:rPr>
              <a:t>EVIDENCE IN HUMANS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rgbClr val="0000FF"/>
              </a:buClr>
              <a:buFont typeface="Arial" charset="0"/>
              <a:buNone/>
            </a:pPr>
            <a:endParaRPr lang="en-US" altLang="fr-FR" sz="1600">
              <a:solidFill>
                <a:srgbClr val="000000"/>
              </a:solidFill>
            </a:endParaRPr>
          </a:p>
        </p:txBody>
      </p:sp>
      <p:pic>
        <p:nvPicPr>
          <p:cNvPr id="23" name="Content Placeholder 3"/>
          <p:cNvPicPr>
            <a:picLocks/>
          </p:cNvPicPr>
          <p:nvPr/>
        </p:nvPicPr>
        <p:blipFill rotWithShape="1">
          <a:blip r:embed="rId2"/>
          <a:srcRect l="63833" t="8230" r="26839" b="83966"/>
          <a:stretch/>
        </p:blipFill>
        <p:spPr bwMode="auto">
          <a:xfrm>
            <a:off x="5486400" y="120142"/>
            <a:ext cx="3198571" cy="802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4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Shiftwork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and breast cancer</a:t>
            </a:r>
            <a:endParaRPr lang="en-AU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“</a:t>
            </a:r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Shiftwork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that involves circadian disruption”</a:t>
            </a:r>
          </a:p>
          <a:p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Probable human carcinogen (</a:t>
            </a:r>
            <a:r>
              <a:rPr lang="en-AU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2A</a:t>
            </a:r>
            <a:r>
              <a:rPr lang="en-AU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96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in2010-PP2003">
  <a:themeElements>
    <a:clrScheme name="Default Design 13">
      <a:dk1>
        <a:srgbClr val="333333"/>
      </a:dk1>
      <a:lt1>
        <a:srgbClr val="FFFFFF"/>
      </a:lt1>
      <a:dk2>
        <a:srgbClr val="666666"/>
      </a:dk2>
      <a:lt2>
        <a:srgbClr val="969696"/>
      </a:lt2>
      <a:accent1>
        <a:srgbClr val="CC9900"/>
      </a:accent1>
      <a:accent2>
        <a:srgbClr val="333399"/>
      </a:accent2>
      <a:accent3>
        <a:srgbClr val="FFFFFF"/>
      </a:accent3>
      <a:accent4>
        <a:srgbClr val="2A2A2A"/>
      </a:accent4>
      <a:accent5>
        <a:srgbClr val="E2C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666666"/>
        </a:dk2>
        <a:lt2>
          <a:srgbClr val="969696"/>
        </a:lt2>
        <a:accent1>
          <a:srgbClr val="CC9900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E2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curtin2010-PP2007</Template>
  <TotalTime>2378</TotalTime>
  <Words>1606</Words>
  <Application>Microsoft Office PowerPoint</Application>
  <PresentationFormat>On-screen Show (4:3)</PresentationFormat>
  <Paragraphs>376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curtin2010-PP2003</vt:lpstr>
      <vt:lpstr>Keeping regulations current Dealing with evolving evidence on  the causes of occupational disease</vt:lpstr>
      <vt:lpstr>Outline</vt:lpstr>
      <vt:lpstr>Number of articles on bisphenol A and cancer by year of publication</vt:lpstr>
      <vt:lpstr>IARC</vt:lpstr>
      <vt:lpstr>IARC Working Group </vt:lpstr>
      <vt:lpstr>Subgroup work</vt:lpstr>
      <vt:lpstr>Combining the human and  experimental evaluations</vt:lpstr>
      <vt:lpstr>Mechanistic data can  be pivotal</vt:lpstr>
      <vt:lpstr>Shiftwork and breast cancer</vt:lpstr>
      <vt:lpstr>Combining the human and  experimental evaluations</vt:lpstr>
      <vt:lpstr>Human data (2010)</vt:lpstr>
      <vt:lpstr>Ijaz</vt:lpstr>
      <vt:lpstr> Forest plot of studies examining the association between ≥15 years of night work and breast cancer risk.</vt:lpstr>
      <vt:lpstr>Dose response pattern</vt:lpstr>
      <vt:lpstr>Some more confusion</vt:lpstr>
      <vt:lpstr>So, what to do?</vt:lpstr>
      <vt:lpstr>Pesticides and cancer</vt:lpstr>
      <vt:lpstr>Images</vt:lpstr>
      <vt:lpstr>Why is it so hard to determine carcinogenicity?  (1) </vt:lpstr>
      <vt:lpstr>Why is it so hard to determine carcinogenicity?  (2) </vt:lpstr>
      <vt:lpstr>An example – glyphosate and non-Hodgkin lymphoma (NHL)</vt:lpstr>
      <vt:lpstr>Human data = limited evidence</vt:lpstr>
      <vt:lpstr>Combining the human and  experimental evaluations</vt:lpstr>
      <vt:lpstr>Animal studies = sufficient evidence </vt:lpstr>
      <vt:lpstr>Combining the human and  experimental evaluations</vt:lpstr>
      <vt:lpstr>Mechanistic evidence = strong</vt:lpstr>
      <vt:lpstr>Mechanistic data can  be pivotal</vt:lpstr>
      <vt:lpstr>So, what to do?</vt:lpstr>
      <vt:lpstr>Recent IARC decisions on pesticides</vt:lpstr>
      <vt:lpstr>Diesel engine exhaust – human data</vt:lpstr>
      <vt:lpstr>Combining the human and  experimental evaluations</vt:lpstr>
      <vt:lpstr>EHP</vt:lpstr>
      <vt:lpstr>Excess lifetime risk of lung cancer per 1000 workers exposed from age 20 to age 65</vt:lpstr>
      <vt:lpstr>AIOH recommendation</vt:lpstr>
      <vt:lpstr>Excess lifetime risk of lung cancer per 1000 workers exposed from age 20 to age 65</vt:lpstr>
      <vt:lpstr>Considerations</vt:lpstr>
      <vt:lpstr>Some reputable organizations</vt:lpstr>
    </vt:vector>
  </TitlesOfParts>
  <Company>Curtin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this cancer caused by my patient’s work?</dc:title>
  <dc:creator>Lin Fritschi</dc:creator>
  <cp:lastModifiedBy>Lin Fritschi</cp:lastModifiedBy>
  <cp:revision>112</cp:revision>
  <cp:lastPrinted>2015-05-11T03:53:01Z</cp:lastPrinted>
  <dcterms:created xsi:type="dcterms:W3CDTF">2015-02-01T00:29:18Z</dcterms:created>
  <dcterms:modified xsi:type="dcterms:W3CDTF">2015-07-14T03:52:32Z</dcterms:modified>
</cp:coreProperties>
</file>